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notesMasterIdLst>
    <p:notesMasterId r:id="rId51"/>
  </p:notesMasterIdLst>
  <p:sldIdLst>
    <p:sldId id="256" r:id="rId2"/>
    <p:sldId id="257" r:id="rId3"/>
    <p:sldId id="258" r:id="rId4"/>
    <p:sldId id="259" r:id="rId5"/>
    <p:sldId id="298" r:id="rId6"/>
    <p:sldId id="268" r:id="rId7"/>
    <p:sldId id="260" r:id="rId8"/>
    <p:sldId id="269" r:id="rId9"/>
    <p:sldId id="270" r:id="rId10"/>
    <p:sldId id="271" r:id="rId11"/>
    <p:sldId id="272" r:id="rId12"/>
    <p:sldId id="273" r:id="rId13"/>
    <p:sldId id="274" r:id="rId14"/>
    <p:sldId id="275" r:id="rId15"/>
    <p:sldId id="276" r:id="rId16"/>
    <p:sldId id="277" r:id="rId17"/>
    <p:sldId id="261" r:id="rId18"/>
    <p:sldId id="278" r:id="rId19"/>
    <p:sldId id="299" r:id="rId20"/>
    <p:sldId id="300" r:id="rId21"/>
    <p:sldId id="262" r:id="rId22"/>
    <p:sldId id="281" r:id="rId23"/>
    <p:sldId id="313" r:id="rId24"/>
    <p:sldId id="282" r:id="rId25"/>
    <p:sldId id="283" r:id="rId26"/>
    <p:sldId id="284" r:id="rId27"/>
    <p:sldId id="286" r:id="rId28"/>
    <p:sldId id="287" r:id="rId29"/>
    <p:sldId id="288" r:id="rId30"/>
    <p:sldId id="301" r:id="rId31"/>
    <p:sldId id="263" r:id="rId32"/>
    <p:sldId id="290" r:id="rId33"/>
    <p:sldId id="264" r:id="rId34"/>
    <p:sldId id="302" r:id="rId35"/>
    <p:sldId id="303" r:id="rId36"/>
    <p:sldId id="304" r:id="rId37"/>
    <p:sldId id="305" r:id="rId38"/>
    <p:sldId id="308" r:id="rId39"/>
    <p:sldId id="306" r:id="rId40"/>
    <p:sldId id="307" r:id="rId41"/>
    <p:sldId id="309" r:id="rId42"/>
    <p:sldId id="294" r:id="rId43"/>
    <p:sldId id="310" r:id="rId44"/>
    <p:sldId id="295" r:id="rId45"/>
    <p:sldId id="296" r:id="rId46"/>
    <p:sldId id="265" r:id="rId47"/>
    <p:sldId id="311" r:id="rId48"/>
    <p:sldId id="312" r:id="rId49"/>
    <p:sldId id="266" r:id="rId5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71"/>
    <p:restoredTop sz="94575"/>
  </p:normalViewPr>
  <p:slideViewPr>
    <p:cSldViewPr snapToGrid="0" snapToObjects="1">
      <p:cViewPr varScale="1">
        <p:scale>
          <a:sx n="89" d="100"/>
          <a:sy n="89" d="100"/>
        </p:scale>
        <p:origin x="648" y="1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92F7AA-4729-FD4E-A9A3-9FD246E4980A}" type="datetimeFigureOut">
              <a:rPr lang="es-ES" smtClean="0"/>
              <a:t>24/5/15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F07464-25E1-0A48-854D-73B1D58DB490}" type="slidenum">
              <a:rPr lang="es-ES" smtClean="0"/>
              <a:t>‹Nr.›</a:t>
            </a:fld>
            <a:endParaRPr lang="es-ES"/>
          </a:p>
        </p:txBody>
      </p:sp>
    </p:spTree>
    <p:extLst>
      <p:ext uri="{BB962C8B-B14F-4D97-AF65-F5344CB8AC3E}">
        <p14:creationId xmlns:p14="http://schemas.microsoft.com/office/powerpoint/2010/main" val="96805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F07464-25E1-0A48-854D-73B1D58DB490}" type="slidenum">
              <a:rPr lang="es-ES" smtClean="0"/>
              <a:t>37</a:t>
            </a:fld>
            <a:endParaRPr lang="es-ES"/>
          </a:p>
        </p:txBody>
      </p:sp>
    </p:spTree>
    <p:extLst>
      <p:ext uri="{BB962C8B-B14F-4D97-AF65-F5344CB8AC3E}">
        <p14:creationId xmlns:p14="http://schemas.microsoft.com/office/powerpoint/2010/main" val="104884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F07464-25E1-0A48-854D-73B1D58DB490}" type="slidenum">
              <a:rPr lang="es-ES" smtClean="0"/>
              <a:t>38</a:t>
            </a:fld>
            <a:endParaRPr lang="es-ES"/>
          </a:p>
        </p:txBody>
      </p:sp>
    </p:spTree>
    <p:extLst>
      <p:ext uri="{BB962C8B-B14F-4D97-AF65-F5344CB8AC3E}">
        <p14:creationId xmlns:p14="http://schemas.microsoft.com/office/powerpoint/2010/main" val="653794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F07464-25E1-0A48-854D-73B1D58DB490}" type="slidenum">
              <a:rPr lang="es-ES" smtClean="0"/>
              <a:t>39</a:t>
            </a:fld>
            <a:endParaRPr lang="es-ES"/>
          </a:p>
        </p:txBody>
      </p:sp>
    </p:spTree>
    <p:extLst>
      <p:ext uri="{BB962C8B-B14F-4D97-AF65-F5344CB8AC3E}">
        <p14:creationId xmlns:p14="http://schemas.microsoft.com/office/powerpoint/2010/main" val="401538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F07464-25E1-0A48-854D-73B1D58DB490}" type="slidenum">
              <a:rPr lang="es-ES" smtClean="0"/>
              <a:t>40</a:t>
            </a:fld>
            <a:endParaRPr lang="es-ES"/>
          </a:p>
        </p:txBody>
      </p:sp>
    </p:spTree>
    <p:extLst>
      <p:ext uri="{BB962C8B-B14F-4D97-AF65-F5344CB8AC3E}">
        <p14:creationId xmlns:p14="http://schemas.microsoft.com/office/powerpoint/2010/main" val="437479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F07464-25E1-0A48-854D-73B1D58DB490}" type="slidenum">
              <a:rPr lang="es-ES" smtClean="0"/>
              <a:t>41</a:t>
            </a:fld>
            <a:endParaRPr lang="es-ES"/>
          </a:p>
        </p:txBody>
      </p:sp>
    </p:spTree>
    <p:extLst>
      <p:ext uri="{BB962C8B-B14F-4D97-AF65-F5344CB8AC3E}">
        <p14:creationId xmlns:p14="http://schemas.microsoft.com/office/powerpoint/2010/main" val="206698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46974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82026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0199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83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1850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38430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555325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84068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88865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A66690-5A94-5B49-B395-E6AB669FB0B4}" type="datetimeFigureOut">
              <a:rPr lang="es-ES" smtClean="0"/>
              <a:t>24/5/15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42081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36A66690-5A94-5B49-B395-E6AB669FB0B4}" type="datetimeFigureOut">
              <a:rPr lang="es-ES" smtClean="0"/>
              <a:t>24/5/15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000844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36A66690-5A94-5B49-B395-E6AB669FB0B4}" type="datetimeFigureOut">
              <a:rPr lang="es-ES" smtClean="0"/>
              <a:t>24/5/15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51747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36A66690-5A94-5B49-B395-E6AB669FB0B4}" type="datetimeFigureOut">
              <a:rPr lang="es-ES" smtClean="0"/>
              <a:t>24/5/15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60185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66690-5A94-5B49-B395-E6AB669FB0B4}" type="datetimeFigureOut">
              <a:rPr lang="es-ES" smtClean="0"/>
              <a:t>24/5/15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97650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_tradnl" smtClean="0"/>
              <a:t>Clic para editar título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6A66690-5A94-5B49-B395-E6AB669FB0B4}" type="datetimeFigureOut">
              <a:rPr lang="es-ES" smtClean="0"/>
              <a:t>24/5/15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529C4DA-96A0-E44F-8144-7FDB51CEDB5A}" type="slidenum">
              <a:rPr lang="es-ES" smtClean="0"/>
              <a:t>‹Nr.›</a:t>
            </a:fld>
            <a:endParaRPr lang="es-ES"/>
          </a:p>
        </p:txBody>
      </p:sp>
    </p:spTree>
    <p:extLst>
      <p:ext uri="{BB962C8B-B14F-4D97-AF65-F5344CB8AC3E}">
        <p14:creationId xmlns:p14="http://schemas.microsoft.com/office/powerpoint/2010/main" val="131766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529C4DA-96A0-E44F-8144-7FDB51CEDB5A}" type="slidenum">
              <a:rPr lang="es-ES" smtClean="0"/>
              <a:t>‹Nr.›</a:t>
            </a:fld>
            <a:endParaRPr lang="es-ES"/>
          </a:p>
        </p:txBody>
      </p:sp>
      <p:sp>
        <p:nvSpPr>
          <p:cNvPr id="5" name="Date Placeholder 4"/>
          <p:cNvSpPr>
            <a:spLocks noGrp="1"/>
          </p:cNvSpPr>
          <p:nvPr>
            <p:ph type="dt" sz="half" idx="10"/>
          </p:nvPr>
        </p:nvSpPr>
        <p:spPr/>
        <p:txBody>
          <a:bodyPr/>
          <a:lstStyle/>
          <a:p>
            <a:fld id="{36A66690-5A94-5B49-B395-E6AB669FB0B4}" type="datetimeFigureOut">
              <a:rPr lang="es-ES" smtClean="0"/>
              <a:t>24/5/15</a:t>
            </a:fld>
            <a:endParaRPr lang="es-ES"/>
          </a:p>
        </p:txBody>
      </p:sp>
    </p:spTree>
    <p:extLst>
      <p:ext uri="{BB962C8B-B14F-4D97-AF65-F5344CB8AC3E}">
        <p14:creationId xmlns:p14="http://schemas.microsoft.com/office/powerpoint/2010/main" val="623546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A66690-5A94-5B49-B395-E6AB669FB0B4}" type="datetimeFigureOut">
              <a:rPr lang="es-ES" smtClean="0"/>
              <a:t>24/5/15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29C4DA-96A0-E44F-8144-7FDB51CEDB5A}" type="slidenum">
              <a:rPr lang="es-ES" smtClean="0"/>
              <a:t>‹Nr.›</a:t>
            </a:fld>
            <a:endParaRPr lang="es-ES"/>
          </a:p>
        </p:txBody>
      </p:sp>
    </p:spTree>
    <p:extLst>
      <p:ext uri="{BB962C8B-B14F-4D97-AF65-F5344CB8AC3E}">
        <p14:creationId xmlns:p14="http://schemas.microsoft.com/office/powerpoint/2010/main" val="107080467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pedrojuliotenori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906587"/>
          </a:xfrm>
        </p:spPr>
        <p:txBody>
          <a:bodyPr/>
          <a:lstStyle/>
          <a:p>
            <a:r>
              <a:rPr lang="es-ES" dirty="0" smtClean="0"/>
              <a:t>FAMILIA, MATRIMONIO Y CONSTITUCI</a:t>
            </a:r>
            <a:r>
              <a:rPr lang="es-ES_tradnl" dirty="0" smtClean="0"/>
              <a:t>ÓN EN ESPAÑA</a:t>
            </a:r>
            <a:endParaRPr lang="es-ES" dirty="0"/>
          </a:p>
        </p:txBody>
      </p:sp>
      <p:sp>
        <p:nvSpPr>
          <p:cNvPr id="3" name="Subtítulo 2"/>
          <p:cNvSpPr>
            <a:spLocks noGrp="1"/>
          </p:cNvSpPr>
          <p:nvPr>
            <p:ph type="subTitle" idx="1"/>
          </p:nvPr>
        </p:nvSpPr>
        <p:spPr>
          <a:xfrm>
            <a:off x="1524000" y="3386138"/>
            <a:ext cx="9144000" cy="2586036"/>
          </a:xfrm>
        </p:spPr>
        <p:txBody>
          <a:bodyPr>
            <a:normAutofit fontScale="85000" lnSpcReduction="20000"/>
          </a:bodyPr>
          <a:lstStyle/>
          <a:p>
            <a:endParaRPr lang="es-ES" dirty="0" smtClean="0"/>
          </a:p>
          <a:p>
            <a:r>
              <a:rPr lang="es-ES" sz="2100" dirty="0" smtClean="0"/>
              <a:t>PEDRO TENORIO</a:t>
            </a:r>
          </a:p>
          <a:p>
            <a:r>
              <a:rPr lang="es-ES" sz="2100" dirty="0" err="1" smtClean="0"/>
              <a:t>Catedr</a:t>
            </a:r>
            <a:r>
              <a:rPr lang="es-ES_tradnl" sz="2100" dirty="0" smtClean="0"/>
              <a:t>ático de Derecho Constitucional. UNED. Madrid</a:t>
            </a:r>
          </a:p>
          <a:p>
            <a:r>
              <a:rPr lang="es-ES_tradnl" sz="2100" dirty="0" err="1" smtClean="0"/>
              <a:t>Exletrado</a:t>
            </a:r>
            <a:r>
              <a:rPr lang="es-ES_tradnl" sz="2100" dirty="0" smtClean="0"/>
              <a:t> del Tribunal Constitucional (2001-2011)</a:t>
            </a:r>
          </a:p>
          <a:p>
            <a:r>
              <a:rPr lang="es-ES_tradnl" sz="2100" dirty="0">
                <a:hlinkClick r:id="rId2"/>
              </a:rPr>
              <a:t>p</a:t>
            </a:r>
            <a:r>
              <a:rPr lang="es-ES" sz="2100" dirty="0" smtClean="0">
                <a:hlinkClick r:id="rId2"/>
              </a:rPr>
              <a:t>edrojuliotenorio@gmail.com</a:t>
            </a:r>
            <a:endParaRPr lang="es-ES" sz="2100" dirty="0" smtClean="0"/>
          </a:p>
          <a:p>
            <a:endParaRPr lang="es-ES" sz="2300" dirty="0" smtClean="0"/>
          </a:p>
          <a:p>
            <a:r>
              <a:rPr lang="es-ES" sz="2800" dirty="0" smtClean="0"/>
              <a:t>UNIVERSIT</a:t>
            </a:r>
            <a:r>
              <a:rPr lang="es-ES_tradnl" sz="2800" dirty="0" smtClean="0"/>
              <a:t>Á DEGLI STUDI DI PERUGIA. MARTEDI, 26 MAGGIO 2015</a:t>
            </a:r>
            <a:endParaRPr lang="es-ES" sz="2800" dirty="0" smtClean="0"/>
          </a:p>
          <a:p>
            <a:endParaRPr lang="es-ES" dirty="0"/>
          </a:p>
        </p:txBody>
      </p:sp>
    </p:spTree>
    <p:extLst>
      <p:ext uri="{BB962C8B-B14F-4D97-AF65-F5344CB8AC3E}">
        <p14:creationId xmlns:p14="http://schemas.microsoft.com/office/powerpoint/2010/main" val="1681692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dirty="0"/>
              <a:t>	</a:t>
            </a:r>
            <a:r>
              <a:rPr lang="es-ES" b="1" dirty="0" smtClean="0"/>
              <a:t>Artículo </a:t>
            </a:r>
            <a:r>
              <a:rPr lang="es-ES" b="1" dirty="0"/>
              <a:t>18</a:t>
            </a:r>
            <a:endParaRPr lang="es-ES" dirty="0"/>
          </a:p>
          <a:p>
            <a:pPr marL="0" indent="0">
              <a:buNone/>
            </a:pPr>
            <a:r>
              <a:rPr lang="es-ES" dirty="0" smtClean="0"/>
              <a:t>	1</a:t>
            </a:r>
            <a:r>
              <a:rPr lang="es-ES" dirty="0"/>
              <a:t>. Se garantiza el derecho al honor, a la intimidad personal y familiar y a la propia imagen. </a:t>
            </a:r>
          </a:p>
          <a:p>
            <a:pPr marL="0" indent="0">
              <a:buNone/>
            </a:pPr>
            <a:r>
              <a:rPr lang="es-ES" dirty="0" smtClean="0"/>
              <a:t>	2</a:t>
            </a:r>
            <a:r>
              <a:rPr lang="es-ES" dirty="0"/>
              <a:t>. El domicilio es inviolable. Ninguna entrada o registro podrá hacerse en él sin consentimiento del titular o resolución judicial, salvo en caso de flagrante delito.</a:t>
            </a:r>
          </a:p>
          <a:p>
            <a:pPr marL="0" indent="0">
              <a:buNone/>
            </a:pPr>
            <a:r>
              <a:rPr lang="es-ES" dirty="0" smtClean="0"/>
              <a:t>	3</a:t>
            </a:r>
            <a:r>
              <a:rPr lang="es-ES" dirty="0"/>
              <a:t>. Se garantiza el secreto de las comunicaciones y, en especial, de las postales, telegráficas y telefónicas, salvo resolución judicial.</a:t>
            </a:r>
          </a:p>
          <a:p>
            <a:pPr marL="0" indent="0">
              <a:buNone/>
            </a:pPr>
            <a:r>
              <a:rPr lang="es-ES" dirty="0" smtClean="0"/>
              <a:t>	4</a:t>
            </a:r>
            <a:r>
              <a:rPr lang="es-ES" dirty="0"/>
              <a:t>. La ley limitará el uso de la informática para garantizar el honor y la intimidad personal y familiar de los ciudadanos y el pleno ejercicio de sus derechos.</a:t>
            </a:r>
          </a:p>
          <a:p>
            <a:pPr marL="514350" indent="-514350">
              <a:buFont typeface="+mj-lt"/>
              <a:buAutoNum type="arabicPeriod"/>
            </a:pPr>
            <a:endParaRPr lang="es-ES" dirty="0"/>
          </a:p>
        </p:txBody>
      </p:sp>
    </p:spTree>
    <p:extLst>
      <p:ext uri="{BB962C8B-B14F-4D97-AF65-F5344CB8AC3E}">
        <p14:creationId xmlns:p14="http://schemas.microsoft.com/office/powerpoint/2010/main" val="2131058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b="1" dirty="0" smtClean="0"/>
              <a:t>	Artículo 32</a:t>
            </a:r>
            <a:endParaRPr lang="es-ES" dirty="0"/>
          </a:p>
          <a:p>
            <a:pPr marL="0" indent="0">
              <a:buNone/>
            </a:pPr>
            <a:r>
              <a:rPr lang="es-ES" dirty="0" smtClean="0"/>
              <a:t>	1</a:t>
            </a:r>
            <a:r>
              <a:rPr lang="es-ES" dirty="0"/>
              <a:t>. El hombre y la mujer tienen derecho a contraer matrimonio con plena igualdad jurídica.</a:t>
            </a:r>
          </a:p>
          <a:p>
            <a:pPr marL="0" indent="0">
              <a:buNone/>
            </a:pPr>
            <a:r>
              <a:rPr lang="es-ES" dirty="0" smtClean="0"/>
              <a:t>	2</a:t>
            </a:r>
            <a:r>
              <a:rPr lang="es-ES" dirty="0"/>
              <a:t>. La ley regulará las formas de matrimonio, la edad y capacidad para contraerlo, los derechos y deberes de los cónyuges, las causas de separación y disolución y sus efectos.</a:t>
            </a:r>
          </a:p>
          <a:p>
            <a:pPr marL="514350" indent="-514350">
              <a:buFont typeface="+mj-lt"/>
              <a:buAutoNum type="arabicPeriod"/>
            </a:pPr>
            <a:endParaRPr lang="es-ES" dirty="0"/>
          </a:p>
        </p:txBody>
      </p:sp>
    </p:spTree>
    <p:extLst>
      <p:ext uri="{BB962C8B-B14F-4D97-AF65-F5344CB8AC3E}">
        <p14:creationId xmlns:p14="http://schemas.microsoft.com/office/powerpoint/2010/main" val="1242754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b="1" dirty="0" smtClean="0"/>
              <a:t>	Artículo </a:t>
            </a:r>
            <a:r>
              <a:rPr lang="es-ES" b="1" dirty="0"/>
              <a:t>39</a:t>
            </a:r>
            <a:endParaRPr lang="es-ES" dirty="0"/>
          </a:p>
          <a:p>
            <a:pPr marL="0" indent="0">
              <a:buNone/>
            </a:pPr>
            <a:r>
              <a:rPr lang="es-ES" dirty="0" smtClean="0"/>
              <a:t>	2</a:t>
            </a:r>
            <a:r>
              <a:rPr lang="es-ES" dirty="0"/>
              <a:t>. Los poderes públicos aseguran, asimismo, la protección integral de los hijos, iguales éstos ante la ley con independencia de su filiación, y de las madres, cualquiera que sea su estado civil. La ley posibilitará la investigación de la paternidad.</a:t>
            </a:r>
          </a:p>
          <a:p>
            <a:pPr marL="0" indent="0">
              <a:buNone/>
            </a:pPr>
            <a:r>
              <a:rPr lang="es-ES" dirty="0" smtClean="0"/>
              <a:t>	3</a:t>
            </a:r>
            <a:r>
              <a:rPr lang="es-ES" dirty="0"/>
              <a:t>. Los padres deben prestar asistencia de todo orden a los hijos habidos dentro o fuera del matrimonio, durante su minoría de edad y en los demás casos en que legalmente proceda.</a:t>
            </a:r>
          </a:p>
          <a:p>
            <a:pPr marL="0" indent="0">
              <a:buNone/>
            </a:pPr>
            <a:r>
              <a:rPr lang="es-ES" dirty="0" smtClean="0"/>
              <a:t>	4</a:t>
            </a:r>
            <a:r>
              <a:rPr lang="es-ES" dirty="0"/>
              <a:t>. Los niños gozarán de la protección prevista en los acuerdos internacionales que velan por sus derechos.</a:t>
            </a:r>
          </a:p>
          <a:p>
            <a:pPr marL="514350" indent="-514350">
              <a:buFont typeface="+mj-lt"/>
              <a:buAutoNum type="arabicPeriod"/>
            </a:pPr>
            <a:endParaRPr lang="es-ES" dirty="0"/>
          </a:p>
        </p:txBody>
      </p:sp>
    </p:spTree>
    <p:extLst>
      <p:ext uri="{BB962C8B-B14F-4D97-AF65-F5344CB8AC3E}">
        <p14:creationId xmlns:p14="http://schemas.microsoft.com/office/powerpoint/2010/main" val="728149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b="1" dirty="0" smtClean="0"/>
              <a:t>	Artículo </a:t>
            </a:r>
            <a:r>
              <a:rPr lang="es-ES" b="1" dirty="0"/>
              <a:t>27</a:t>
            </a:r>
            <a:endParaRPr lang="es-ES" dirty="0"/>
          </a:p>
          <a:p>
            <a:pPr marL="0" indent="0">
              <a:buNone/>
            </a:pPr>
            <a:r>
              <a:rPr lang="es-ES" dirty="0" smtClean="0"/>
              <a:t>	3</a:t>
            </a:r>
            <a:r>
              <a:rPr lang="es-ES" dirty="0"/>
              <a:t>. Los poderes públicos garantizan el derecho que asiste a los padres para que sus hijos reciban la formación religiosa y moral que esté de acuerdo con sus propias convicciones.</a:t>
            </a:r>
          </a:p>
          <a:p>
            <a:pPr marL="514350" indent="-514350">
              <a:buFont typeface="+mj-lt"/>
              <a:buAutoNum type="arabicPeriod"/>
            </a:pPr>
            <a:endParaRPr lang="es-ES" dirty="0"/>
          </a:p>
        </p:txBody>
      </p:sp>
    </p:spTree>
    <p:extLst>
      <p:ext uri="{BB962C8B-B14F-4D97-AF65-F5344CB8AC3E}">
        <p14:creationId xmlns:p14="http://schemas.microsoft.com/office/powerpoint/2010/main" val="1160063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b="1" dirty="0" smtClean="0"/>
              <a:t>	Artículo </a:t>
            </a:r>
            <a:r>
              <a:rPr lang="es-ES" b="1" dirty="0"/>
              <a:t>49</a:t>
            </a:r>
            <a:endParaRPr lang="es-ES" dirty="0"/>
          </a:p>
          <a:p>
            <a:pPr marL="0" indent="0">
              <a:buNone/>
            </a:pPr>
            <a:r>
              <a:rPr lang="es-ES" dirty="0" smtClean="0"/>
              <a:t>	Los </a:t>
            </a:r>
            <a:r>
              <a:rPr lang="es-ES" dirty="0"/>
              <a:t>poderes públicos realizarán una política de previsión, tratamiento, rehabilitación e integración de los disminuidos físicos, sensoriales y psíquicos, a los que prestarán la atención especializada que requieran y los ampararán especialmente para el disfrute de los derechos que este Título otorga a todos los ciudadanos.</a:t>
            </a:r>
          </a:p>
          <a:p>
            <a:endParaRPr lang="es-ES" dirty="0"/>
          </a:p>
        </p:txBody>
      </p:sp>
    </p:spTree>
    <p:extLst>
      <p:ext uri="{BB962C8B-B14F-4D97-AF65-F5344CB8AC3E}">
        <p14:creationId xmlns:p14="http://schemas.microsoft.com/office/powerpoint/2010/main" val="1616916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b="1" dirty="0" smtClean="0"/>
              <a:t>	Artículo </a:t>
            </a:r>
            <a:r>
              <a:rPr lang="es-ES" b="1" dirty="0"/>
              <a:t>39</a:t>
            </a:r>
            <a:endParaRPr lang="es-ES" dirty="0"/>
          </a:p>
          <a:p>
            <a:pPr marL="0" indent="0">
              <a:buNone/>
            </a:pPr>
            <a:r>
              <a:rPr lang="es-ES" dirty="0" smtClean="0"/>
              <a:t>	2</a:t>
            </a:r>
            <a:r>
              <a:rPr lang="es-ES" dirty="0"/>
              <a:t>. Los poderes públicos aseguran, asimismo, la protección integral de los hijos, iguales éstos ante la ley con independencia de su filiación, y de las madres, cualquiera que sea su estado civil. La ley posibilitará la investigación de la paternidad.</a:t>
            </a:r>
          </a:p>
          <a:p>
            <a:pPr marL="514350" indent="-514350">
              <a:buFont typeface="+mj-lt"/>
              <a:buAutoNum type="arabicPeriod"/>
            </a:pPr>
            <a:endParaRPr lang="es-ES" dirty="0"/>
          </a:p>
        </p:txBody>
      </p:sp>
    </p:spTree>
    <p:extLst>
      <p:ext uri="{BB962C8B-B14F-4D97-AF65-F5344CB8AC3E}">
        <p14:creationId xmlns:p14="http://schemas.microsoft.com/office/powerpoint/2010/main" val="219994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dirty="0" err="1" smtClean="0"/>
              <a:t>Conclusi</a:t>
            </a:r>
            <a:r>
              <a:rPr lang="es-ES_tradnl" dirty="0" err="1" smtClean="0"/>
              <a:t>ón</a:t>
            </a:r>
            <a:r>
              <a:rPr lang="es-ES_tradnl" dirty="0" smtClean="0"/>
              <a:t>:</a:t>
            </a:r>
          </a:p>
          <a:p>
            <a:pPr marL="0" indent="0">
              <a:buNone/>
            </a:pPr>
            <a:endParaRPr lang="es-ES_tradnl" dirty="0" smtClean="0"/>
          </a:p>
          <a:p>
            <a:pPr marL="0" indent="0">
              <a:buNone/>
            </a:pPr>
            <a:r>
              <a:rPr lang="es-ES_tradnl" dirty="0" smtClean="0"/>
              <a:t>	Del Art. 32 puesto en relación con el Art. 39 se desprende que la Constitución concibe la Familia vinculándola al matrimonio y considerando que este tiene lugar entre hombre y mujer.</a:t>
            </a:r>
            <a:endParaRPr lang="es-ES" dirty="0"/>
          </a:p>
        </p:txBody>
      </p:sp>
    </p:spTree>
    <p:extLst>
      <p:ext uri="{BB962C8B-B14F-4D97-AF65-F5344CB8AC3E}">
        <p14:creationId xmlns:p14="http://schemas.microsoft.com/office/powerpoint/2010/main" val="1391927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b="1" dirty="0" smtClean="0"/>
              <a:t>4. Valoración de la regulación constitucional.</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514350" indent="-514350">
              <a:buAutoNum type="alphaUcParenR"/>
            </a:pPr>
            <a:r>
              <a:rPr lang="es-ES" dirty="0" smtClean="0"/>
              <a:t>¿C</a:t>
            </a:r>
            <a:r>
              <a:rPr lang="es-ES_tradnl" dirty="0" err="1" smtClean="0"/>
              <a:t>ómo</a:t>
            </a:r>
            <a:r>
              <a:rPr lang="es-ES_tradnl" dirty="0" smtClean="0"/>
              <a:t> debe regular la familia el derecho positivo y la Constitución?</a:t>
            </a:r>
          </a:p>
          <a:p>
            <a:pPr marL="514350" indent="-514350">
              <a:buAutoNum type="alphaUcParenR"/>
            </a:pPr>
            <a:endParaRPr lang="es-ES_tradnl" dirty="0" smtClean="0"/>
          </a:p>
          <a:p>
            <a:pPr marL="971550" lvl="1" indent="-514350">
              <a:buFont typeface="+mj-lt"/>
              <a:buAutoNum type="arabicPeriod"/>
            </a:pPr>
            <a:r>
              <a:rPr lang="es-ES" dirty="0" smtClean="0"/>
              <a:t>C</a:t>
            </a:r>
            <a:r>
              <a:rPr lang="es-ES_tradnl" dirty="0" err="1" smtClean="0"/>
              <a:t>élula</a:t>
            </a:r>
            <a:r>
              <a:rPr lang="es-ES_tradnl" dirty="0" smtClean="0"/>
              <a:t> original de la sociedad</a:t>
            </a:r>
          </a:p>
          <a:p>
            <a:pPr marL="514350" indent="-514350">
              <a:buFont typeface="+mj-lt"/>
              <a:buAutoNum type="arabicPeriod"/>
            </a:pPr>
            <a:endParaRPr lang="es-ES_tradnl" dirty="0" smtClean="0"/>
          </a:p>
          <a:p>
            <a:pPr marL="971550" lvl="1" indent="-514350">
              <a:buFont typeface="+mj-lt"/>
              <a:buAutoNum type="arabicPeriod" startAt="2"/>
            </a:pPr>
            <a:r>
              <a:rPr lang="es-ES_tradnl" dirty="0" smtClean="0"/>
              <a:t>Ayudada conforme al principio de subsidiariedad</a:t>
            </a:r>
          </a:p>
          <a:p>
            <a:pPr marL="514350" indent="-514350">
              <a:buFont typeface="+mj-lt"/>
              <a:buAutoNum type="arabicPeriod"/>
            </a:pPr>
            <a:endParaRPr lang="es-ES_tradnl" dirty="0" smtClean="0"/>
          </a:p>
          <a:p>
            <a:pPr marL="971550" lvl="1" indent="-514350">
              <a:buFont typeface="+mj-lt"/>
              <a:buAutoNum type="arabicPeriod" startAt="3"/>
            </a:pPr>
            <a:r>
              <a:rPr lang="es-ES_tradnl" dirty="0"/>
              <a:t>L</a:t>
            </a:r>
            <a:r>
              <a:rPr lang="es-ES_tradnl" dirty="0" smtClean="0"/>
              <a:t>os poderes públicos deben protegerla y fomentarla</a:t>
            </a:r>
          </a:p>
          <a:p>
            <a:pPr marL="514350" indent="-514350">
              <a:buFont typeface="+mj-lt"/>
              <a:buAutoNum type="arabicPeriod"/>
            </a:pPr>
            <a:endParaRPr lang="es-ES" dirty="0"/>
          </a:p>
        </p:txBody>
      </p:sp>
    </p:spTree>
    <p:extLst>
      <p:ext uri="{BB962C8B-B14F-4D97-AF65-F5344CB8AC3E}">
        <p14:creationId xmlns:p14="http://schemas.microsoft.com/office/powerpoint/2010/main" val="864101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b="1" dirty="0" smtClean="0"/>
              <a:t>4. Valoración de la regulación constitucional.</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514350" indent="-514350">
              <a:buFont typeface="+mj-lt"/>
              <a:buAutoNum type="arabicPeriod" startAt="4"/>
            </a:pPr>
            <a:r>
              <a:rPr lang="es-ES" dirty="0" smtClean="0"/>
              <a:t>Deberes concretos:</a:t>
            </a:r>
          </a:p>
          <a:p>
            <a:pPr lvl="1"/>
            <a:r>
              <a:rPr lang="es-ES" dirty="0" smtClean="0"/>
              <a:t>Hogar</a:t>
            </a:r>
          </a:p>
          <a:p>
            <a:pPr lvl="1"/>
            <a:r>
              <a:rPr lang="es-ES" dirty="0" smtClean="0"/>
              <a:t>Estabilidad</a:t>
            </a:r>
          </a:p>
          <a:p>
            <a:pPr lvl="1"/>
            <a:r>
              <a:rPr lang="es-ES" dirty="0" err="1" smtClean="0"/>
              <a:t>Educac</a:t>
            </a:r>
            <a:r>
              <a:rPr lang="es-ES_tradnl" dirty="0" err="1" smtClean="0"/>
              <a:t>ión</a:t>
            </a:r>
            <a:r>
              <a:rPr lang="es-ES_tradnl" dirty="0" smtClean="0"/>
              <a:t> de los hijos según las convicciones de los padres</a:t>
            </a:r>
          </a:p>
          <a:p>
            <a:pPr lvl="1"/>
            <a:r>
              <a:rPr lang="es-ES_tradnl" dirty="0" smtClean="0"/>
              <a:t>Acceso a la propiedad, al trabajo y a la vivienda</a:t>
            </a:r>
          </a:p>
          <a:p>
            <a:pPr lvl="1"/>
            <a:r>
              <a:rPr lang="es-ES_tradnl" dirty="0" smtClean="0"/>
              <a:t>Atención médica</a:t>
            </a:r>
          </a:p>
          <a:p>
            <a:pPr lvl="1"/>
            <a:r>
              <a:rPr lang="es-ES_tradnl" dirty="0" smtClean="0"/>
              <a:t>Favorecimiento del asociacionismo</a:t>
            </a:r>
          </a:p>
        </p:txBody>
      </p:sp>
    </p:spTree>
    <p:extLst>
      <p:ext uri="{BB962C8B-B14F-4D97-AF65-F5344CB8AC3E}">
        <p14:creationId xmlns:p14="http://schemas.microsoft.com/office/powerpoint/2010/main" val="1530130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b="1" dirty="0" smtClean="0"/>
              <a:t>4. Valoración de la regulación constitucional.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Font typeface="Wingdings" charset="2"/>
              <a:buAutoNum type="alphaUcParenR" startAt="2"/>
            </a:pPr>
            <a:r>
              <a:rPr lang="es-ES" dirty="0" smtClean="0"/>
              <a:t>¿Tiene la </a:t>
            </a:r>
            <a:r>
              <a:rPr lang="es-ES" dirty="0" err="1" smtClean="0"/>
              <a:t>Constituci</a:t>
            </a:r>
            <a:r>
              <a:rPr lang="es-ES_tradnl" dirty="0" err="1" smtClean="0"/>
              <a:t>ón</a:t>
            </a:r>
            <a:r>
              <a:rPr lang="es-ES_tradnl" dirty="0" smtClean="0"/>
              <a:t> que recoger todos los deberes de los poderes públicos? ¿Tiene que aparecer la familia en la Constitución?</a:t>
            </a:r>
          </a:p>
          <a:p>
            <a:pPr marL="514350" indent="-514350">
              <a:buFont typeface="Wingdings" charset="2"/>
              <a:buAutoNum type="alphaUcParenR" startAt="2"/>
            </a:pPr>
            <a:endParaRPr lang="es-ES_tradnl" dirty="0" smtClean="0"/>
          </a:p>
          <a:p>
            <a:pPr marL="0" indent="0">
              <a:buNone/>
            </a:pPr>
            <a:r>
              <a:rPr lang="es-ES_tradnl" dirty="0"/>
              <a:t>	</a:t>
            </a:r>
            <a:r>
              <a:rPr lang="es-ES_tradnl" dirty="0" smtClean="0"/>
              <a:t>En el marco de un estado social, sí, pero no como sujeto político.</a:t>
            </a:r>
          </a:p>
          <a:p>
            <a:pPr marL="0" indent="0">
              <a:buNone/>
            </a:pPr>
            <a:endParaRPr lang="es-ES" dirty="0"/>
          </a:p>
        </p:txBody>
      </p:sp>
    </p:spTree>
    <p:extLst>
      <p:ext uri="{BB962C8B-B14F-4D97-AF65-F5344CB8AC3E}">
        <p14:creationId xmlns:p14="http://schemas.microsoft.com/office/powerpoint/2010/main" val="202902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ES_tradnl" dirty="0" smtClean="0"/>
              <a:t>ÍNDICE</a:t>
            </a:r>
            <a:endParaRPr lang="es-ES" dirty="0"/>
          </a:p>
        </p:txBody>
      </p:sp>
      <p:sp>
        <p:nvSpPr>
          <p:cNvPr id="3" name="Marcador de contenido 2"/>
          <p:cNvSpPr>
            <a:spLocks noGrp="1"/>
          </p:cNvSpPr>
          <p:nvPr>
            <p:ph idx="1"/>
          </p:nvPr>
        </p:nvSpPr>
        <p:spPr/>
        <p:txBody>
          <a:bodyPr>
            <a:normAutofit/>
          </a:bodyPr>
          <a:lstStyle/>
          <a:p>
            <a:pPr marL="514350" lvl="0" indent="-514350">
              <a:buFont typeface="+mj-lt"/>
              <a:buAutoNum type="arabicPeriod"/>
            </a:pPr>
            <a:r>
              <a:rPr lang="es-ES_tradnl" sz="2200" dirty="0" smtClean="0"/>
              <a:t>Familia y Constitución: nociones y objeto del trabajo.</a:t>
            </a:r>
            <a:endParaRPr lang="es-ES" sz="2200" dirty="0" smtClean="0"/>
          </a:p>
          <a:p>
            <a:pPr marL="514350" indent="-514350">
              <a:buFont typeface="+mj-lt"/>
              <a:buAutoNum type="arabicPeriod"/>
            </a:pPr>
            <a:r>
              <a:rPr lang="es-ES_tradnl" sz="2200" dirty="0" smtClean="0"/>
              <a:t>Antecedentes.</a:t>
            </a:r>
            <a:endParaRPr lang="es-ES" sz="2200" dirty="0" smtClean="0"/>
          </a:p>
          <a:p>
            <a:pPr marL="514350" indent="-514350">
              <a:buFont typeface="+mj-lt"/>
              <a:buAutoNum type="arabicPeriod"/>
            </a:pPr>
            <a:r>
              <a:rPr lang="es-ES_tradnl" sz="2200" dirty="0" smtClean="0"/>
              <a:t>Constitución vigente.</a:t>
            </a:r>
            <a:endParaRPr lang="es-ES" sz="2200" dirty="0" smtClean="0"/>
          </a:p>
          <a:p>
            <a:pPr marL="514350" indent="-514350">
              <a:buFont typeface="+mj-lt"/>
              <a:buAutoNum type="arabicPeriod"/>
            </a:pPr>
            <a:r>
              <a:rPr lang="es-ES_tradnl" sz="2200" dirty="0" smtClean="0"/>
              <a:t>Valoración de la regulación constitucional.</a:t>
            </a:r>
            <a:endParaRPr lang="es-ES" sz="2200" dirty="0" smtClean="0"/>
          </a:p>
          <a:p>
            <a:pPr marL="457200" lvl="1" indent="0">
              <a:buNone/>
            </a:pPr>
            <a:r>
              <a:rPr lang="es-ES" sz="2200" dirty="0" smtClean="0"/>
              <a:t>4.1 </a:t>
            </a:r>
            <a:r>
              <a:rPr lang="es-ES_tradnl" sz="2200" dirty="0" smtClean="0"/>
              <a:t>Vinculación entre matrimonio y familia.</a:t>
            </a:r>
            <a:endParaRPr lang="es-ES" sz="2200" dirty="0" smtClean="0"/>
          </a:p>
          <a:p>
            <a:pPr marL="457200" lvl="1" indent="0">
              <a:buNone/>
            </a:pPr>
            <a:r>
              <a:rPr lang="es-ES_tradnl" sz="2200" dirty="0" smtClean="0"/>
              <a:t>4.2	Divorcio.</a:t>
            </a:r>
            <a:endParaRPr lang="es-ES" sz="2200" dirty="0" smtClean="0"/>
          </a:p>
          <a:p>
            <a:pPr marL="457200" lvl="1" indent="0">
              <a:buNone/>
            </a:pPr>
            <a:r>
              <a:rPr lang="es-ES_tradnl" sz="2200" dirty="0" smtClean="0"/>
              <a:t>4.3	Unión homosexual.</a:t>
            </a:r>
            <a:endParaRPr lang="es-ES" sz="2200" dirty="0" smtClean="0"/>
          </a:p>
          <a:p>
            <a:pPr marL="514350" indent="-514350">
              <a:buFont typeface="+mj-lt"/>
              <a:buAutoNum type="arabicPeriod"/>
            </a:pPr>
            <a:r>
              <a:rPr lang="es-ES" sz="2200" dirty="0" smtClean="0"/>
              <a:t> Perspectivas.</a:t>
            </a:r>
            <a:endParaRPr lang="es-ES" sz="2200" dirty="0"/>
          </a:p>
        </p:txBody>
      </p:sp>
    </p:spTree>
    <p:extLst>
      <p:ext uri="{BB962C8B-B14F-4D97-AF65-F5344CB8AC3E}">
        <p14:creationId xmlns:p14="http://schemas.microsoft.com/office/powerpoint/2010/main" val="3964737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b="1" dirty="0" smtClean="0"/>
              <a:t>4. Valoración de la regulación constitucional.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Font typeface="Wingdings" charset="2"/>
              <a:buAutoNum type="alphaUcParenR" startAt="3"/>
            </a:pPr>
            <a:r>
              <a:rPr lang="es-ES" dirty="0" smtClean="0"/>
              <a:t>¿Es acertada la </a:t>
            </a:r>
            <a:r>
              <a:rPr lang="es-ES" dirty="0" err="1" smtClean="0"/>
              <a:t>regulaci</a:t>
            </a:r>
            <a:r>
              <a:rPr lang="es-ES_tradnl" dirty="0" err="1" smtClean="0"/>
              <a:t>ón</a:t>
            </a:r>
            <a:r>
              <a:rPr lang="es-ES_tradnl" dirty="0" smtClean="0"/>
              <a:t> de la Constitución española de 1978?</a:t>
            </a:r>
          </a:p>
          <a:p>
            <a:pPr marL="514350" indent="-514350">
              <a:buFont typeface="Wingdings" charset="2"/>
              <a:buAutoNum type="alphaUcParenR" startAt="3"/>
            </a:pPr>
            <a:endParaRPr lang="es-ES_tradnl" dirty="0"/>
          </a:p>
          <a:p>
            <a:pPr marL="0" indent="0">
              <a:buNone/>
            </a:pPr>
            <a:r>
              <a:rPr lang="es-ES_tradnl" dirty="0" smtClean="0"/>
              <a:t>Sí lo es si nos atenemos solo al texto constitucional</a:t>
            </a:r>
            <a:r>
              <a:rPr lang="es-ES" dirty="0" smtClean="0"/>
              <a:t>.</a:t>
            </a:r>
          </a:p>
          <a:p>
            <a:pPr marL="0" indent="0">
              <a:buNone/>
            </a:pPr>
            <a:r>
              <a:rPr lang="es-ES_tradnl" dirty="0" smtClean="0"/>
              <a:t>Ahora bien, no podemos olvidar que la Constitución es lo que el Tribunal Constitucional dice que es.</a:t>
            </a:r>
          </a:p>
          <a:p>
            <a:pPr marL="0" indent="0">
              <a:buNone/>
            </a:pPr>
            <a:r>
              <a:rPr lang="es-ES_tradnl" dirty="0" smtClean="0"/>
              <a:t>Vamos a referirnos a la familia en el Derecho Constitucional </a:t>
            </a:r>
            <a:r>
              <a:rPr lang="es-ES_tradnl" dirty="0" err="1" smtClean="0"/>
              <a:t>Españñol</a:t>
            </a:r>
            <a:r>
              <a:rPr lang="es-ES_tradnl" dirty="0" smtClean="0"/>
              <a:t> Incluyendo el desarrollo legislativo y jurisprudencial.</a:t>
            </a:r>
            <a:endParaRPr lang="es-ES" dirty="0" smtClean="0"/>
          </a:p>
          <a:p>
            <a:pPr marL="514350" indent="-514350">
              <a:buFont typeface="Wingdings" charset="2"/>
              <a:buAutoNum type="alphaUcParenR" startAt="3"/>
            </a:pPr>
            <a:endParaRPr lang="es-ES_tradnl" dirty="0" smtClean="0"/>
          </a:p>
          <a:p>
            <a:pPr marL="514350" indent="-514350">
              <a:buAutoNum type="alphaUcParenR" startAt="3"/>
            </a:pPr>
            <a:endParaRPr lang="es-ES_tradnl" dirty="0" smtClean="0"/>
          </a:p>
          <a:p>
            <a:pPr marL="0" indent="0">
              <a:buNone/>
            </a:pPr>
            <a:endParaRPr lang="es-ES" dirty="0"/>
          </a:p>
        </p:txBody>
      </p:sp>
    </p:spTree>
    <p:extLst>
      <p:ext uri="{BB962C8B-B14F-4D97-AF65-F5344CB8AC3E}">
        <p14:creationId xmlns:p14="http://schemas.microsoft.com/office/powerpoint/2010/main" val="499676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92500" lnSpcReduction="10000"/>
          </a:bodyPr>
          <a:lstStyle/>
          <a:p>
            <a:pPr marL="514350" indent="-514350">
              <a:buAutoNum type="alphaUcParenR"/>
            </a:pPr>
            <a:r>
              <a:rPr lang="es-ES" dirty="0" smtClean="0"/>
              <a:t>En el texto: aparecen vinculados:</a:t>
            </a:r>
          </a:p>
          <a:p>
            <a:pPr lvl="1"/>
            <a:r>
              <a:rPr lang="es-ES" dirty="0" smtClean="0"/>
              <a:t>Ú</a:t>
            </a:r>
            <a:r>
              <a:rPr lang="es-ES_tradnl" dirty="0" smtClean="0"/>
              <a:t>nica forma de fundación de la familia</a:t>
            </a:r>
          </a:p>
          <a:p>
            <a:pPr lvl="1"/>
            <a:endParaRPr lang="es-ES_tradnl" dirty="0" smtClean="0"/>
          </a:p>
          <a:p>
            <a:pPr lvl="1"/>
            <a:r>
              <a:rPr lang="es-ES_tradnl" dirty="0" smtClean="0"/>
              <a:t>Lectura del Art. 39 aisladamente:</a:t>
            </a:r>
          </a:p>
          <a:p>
            <a:pPr marL="0" indent="0">
              <a:buNone/>
            </a:pPr>
            <a:r>
              <a:rPr lang="es-ES" dirty="0" smtClean="0"/>
              <a:t>	</a:t>
            </a:r>
            <a:r>
              <a:rPr lang="es-ES" sz="2000" dirty="0" smtClean="0"/>
              <a:t>1</a:t>
            </a:r>
            <a:r>
              <a:rPr lang="es-ES" sz="2000" dirty="0"/>
              <a:t>. Los poderes públicos aseguran la protección social, económica y jurídica de la familia.</a:t>
            </a:r>
          </a:p>
          <a:p>
            <a:pPr marL="0" indent="0">
              <a:buNone/>
            </a:pPr>
            <a:r>
              <a:rPr lang="es-ES" sz="2000" dirty="0" smtClean="0"/>
              <a:t>	2</a:t>
            </a:r>
            <a:r>
              <a:rPr lang="es-ES" sz="2000" dirty="0"/>
              <a:t>. Los poderes públicos aseguran, asimismo, la protección integral de los hijos, iguales </a:t>
            </a:r>
            <a:r>
              <a:rPr lang="es-ES" sz="2000" dirty="0" smtClean="0"/>
              <a:t>	éstos </a:t>
            </a:r>
            <a:r>
              <a:rPr lang="es-ES" sz="2000" dirty="0"/>
              <a:t>ante la ley con independencia de su filiación, y de las madres, cualquiera que sea su </a:t>
            </a:r>
            <a:r>
              <a:rPr lang="es-ES" sz="2000" dirty="0" smtClean="0"/>
              <a:t>	estado </a:t>
            </a:r>
            <a:r>
              <a:rPr lang="es-ES" sz="2000" dirty="0"/>
              <a:t>civil. La ley posibilitará la investigación de la paternidad</a:t>
            </a:r>
            <a:r>
              <a:rPr lang="es-ES" sz="2000" dirty="0" smtClean="0"/>
              <a:t>.</a:t>
            </a:r>
          </a:p>
          <a:p>
            <a:pPr marL="0" indent="0">
              <a:buNone/>
            </a:pPr>
            <a:endParaRPr lang="es-ES" sz="2000" dirty="0"/>
          </a:p>
          <a:p>
            <a:pPr lvl="1"/>
            <a:r>
              <a:rPr lang="es-ES" dirty="0" err="1" smtClean="0"/>
              <a:t>Relaci</a:t>
            </a:r>
            <a:r>
              <a:rPr lang="es-ES_tradnl" dirty="0" err="1" smtClean="0"/>
              <a:t>ón</a:t>
            </a:r>
            <a:r>
              <a:rPr lang="es-ES_tradnl" dirty="0" smtClean="0"/>
              <a:t> entre el Art. 32 y Art. 39</a:t>
            </a:r>
            <a:endParaRPr lang="es-ES" dirty="0"/>
          </a:p>
        </p:txBody>
      </p:sp>
    </p:spTree>
    <p:extLst>
      <p:ext uri="{BB962C8B-B14F-4D97-AF65-F5344CB8AC3E}">
        <p14:creationId xmlns:p14="http://schemas.microsoft.com/office/powerpoint/2010/main" val="1190668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AutoNum type="alphaUcParenR"/>
            </a:pPr>
            <a:r>
              <a:rPr lang="es-ES" sz="2200" dirty="0" smtClean="0"/>
              <a:t>En el texto: aparecen vinculados:</a:t>
            </a:r>
          </a:p>
          <a:p>
            <a:pPr lvl="1"/>
            <a:r>
              <a:rPr lang="es-ES" sz="2200" dirty="0" smtClean="0"/>
              <a:t>Lo </a:t>
            </a:r>
            <a:r>
              <a:rPr lang="es-ES" sz="2200" dirty="0" err="1" smtClean="0"/>
              <a:t>reconoci</a:t>
            </a:r>
            <a:r>
              <a:rPr lang="es-ES_tradnl" sz="2200" dirty="0" err="1" smtClean="0"/>
              <a:t>ó</a:t>
            </a:r>
            <a:r>
              <a:rPr lang="es-ES_tradnl" sz="2200" dirty="0" smtClean="0"/>
              <a:t> el Tribunal Constitucional hasta 1992</a:t>
            </a:r>
          </a:p>
          <a:p>
            <a:pPr lvl="2">
              <a:buFontTx/>
              <a:buChar char="-"/>
            </a:pPr>
            <a:r>
              <a:rPr lang="es-ES_tradnl" sz="2200" dirty="0" smtClean="0"/>
              <a:t>ATC 671/1985</a:t>
            </a:r>
          </a:p>
          <a:p>
            <a:pPr lvl="2">
              <a:buFontTx/>
              <a:buChar char="-"/>
            </a:pPr>
            <a:endParaRPr lang="es-ES_tradnl" sz="2200" dirty="0" smtClean="0"/>
          </a:p>
          <a:p>
            <a:pPr lvl="2">
              <a:buFontTx/>
              <a:buChar char="-"/>
            </a:pPr>
            <a:r>
              <a:rPr lang="es-ES_tradnl" sz="2200" dirty="0" smtClean="0"/>
              <a:t>STC 50/1987: Prórroga forzosa del alquiler en beneficio del cónyuge viudo</a:t>
            </a:r>
          </a:p>
        </p:txBody>
      </p:sp>
    </p:spTree>
    <p:extLst>
      <p:ext uri="{BB962C8B-B14F-4D97-AF65-F5344CB8AC3E}">
        <p14:creationId xmlns:p14="http://schemas.microsoft.com/office/powerpoint/2010/main" val="1912802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lnSpcReduction="10000"/>
          </a:bodyPr>
          <a:lstStyle/>
          <a:p>
            <a:pPr marL="514350" indent="-514350">
              <a:buAutoNum type="alphaUcParenR"/>
            </a:pPr>
            <a:r>
              <a:rPr lang="es-ES" dirty="0" smtClean="0"/>
              <a:t>En el texto: aparecen vinculados:</a:t>
            </a:r>
          </a:p>
          <a:p>
            <a:pPr lvl="1"/>
            <a:r>
              <a:rPr lang="es-ES" dirty="0" smtClean="0"/>
              <a:t>Lo </a:t>
            </a:r>
            <a:r>
              <a:rPr lang="es-ES" dirty="0" err="1" smtClean="0"/>
              <a:t>reconoci</a:t>
            </a:r>
            <a:r>
              <a:rPr lang="es-ES_tradnl" dirty="0" err="1" smtClean="0"/>
              <a:t>ó</a:t>
            </a:r>
            <a:r>
              <a:rPr lang="es-ES_tradnl" dirty="0" smtClean="0"/>
              <a:t> el Tribunal Constitucional hasta 1992</a:t>
            </a:r>
          </a:p>
          <a:p>
            <a:pPr lvl="2">
              <a:buFontTx/>
              <a:buChar char="-"/>
            </a:pPr>
            <a:r>
              <a:rPr lang="es-ES_tradnl" sz="2200" dirty="0" smtClean="0"/>
              <a:t>STC 45/1989: Inconstitucionalidad de la Ley Fiscal que hacía más gravosa la declaración conjunta que las separaba</a:t>
            </a:r>
          </a:p>
          <a:p>
            <a:pPr lvl="2">
              <a:buFontTx/>
              <a:buChar char="-"/>
            </a:pPr>
            <a:endParaRPr lang="es-ES_tradnl" sz="2200" dirty="0" smtClean="0"/>
          </a:p>
          <a:p>
            <a:pPr lvl="2">
              <a:buFontTx/>
              <a:buChar char="-"/>
            </a:pPr>
            <a:r>
              <a:rPr lang="es-ES_tradnl" sz="2200" dirty="0" smtClean="0"/>
              <a:t>STC 77/1991</a:t>
            </a:r>
          </a:p>
          <a:p>
            <a:pPr lvl="2">
              <a:buFontTx/>
              <a:buChar char="-"/>
            </a:pPr>
            <a:endParaRPr lang="es-ES_tradnl" sz="2200" dirty="0" smtClean="0"/>
          </a:p>
          <a:p>
            <a:pPr lvl="2">
              <a:buFontTx/>
              <a:buChar char="-"/>
            </a:pPr>
            <a:r>
              <a:rPr lang="es-ES_tradnl" sz="2200" dirty="0" smtClean="0"/>
              <a:t>STC 192/1992, que consideró constitucionales ciertas ventajas concedidas al funcionario consorte</a:t>
            </a:r>
            <a:endParaRPr lang="es-ES" sz="2200" dirty="0" smtClean="0"/>
          </a:p>
        </p:txBody>
      </p:sp>
    </p:spTree>
    <p:extLst>
      <p:ext uri="{BB962C8B-B14F-4D97-AF65-F5344CB8AC3E}">
        <p14:creationId xmlns:p14="http://schemas.microsoft.com/office/powerpoint/2010/main" val="1875292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92500" lnSpcReduction="20000"/>
          </a:bodyPr>
          <a:lstStyle/>
          <a:p>
            <a:pPr marL="514350" indent="-514350">
              <a:buAutoNum type="alphaUcParenR"/>
            </a:pPr>
            <a:r>
              <a:rPr lang="es-ES" dirty="0" smtClean="0"/>
              <a:t>En el texto: aparecen vinculados:</a:t>
            </a:r>
          </a:p>
          <a:p>
            <a:pPr lvl="1"/>
            <a:r>
              <a:rPr lang="es-ES" dirty="0" smtClean="0"/>
              <a:t>En el año de 1992 el Tribunal Constitucional cambia de criterio</a:t>
            </a:r>
          </a:p>
          <a:p>
            <a:pPr marL="0" indent="0">
              <a:buNone/>
            </a:pPr>
            <a:r>
              <a:rPr lang="es-ES" dirty="0"/>
              <a:t>	</a:t>
            </a:r>
            <a:r>
              <a:rPr lang="es-ES" dirty="0" smtClean="0"/>
              <a:t>	</a:t>
            </a:r>
            <a:r>
              <a:rPr lang="es-ES" sz="2400" b="1" dirty="0" smtClean="0"/>
              <a:t>Artículo 14</a:t>
            </a:r>
            <a:endParaRPr lang="es-ES" sz="2400" dirty="0" smtClean="0"/>
          </a:p>
          <a:p>
            <a:pPr marL="914400" lvl="2" indent="0">
              <a:buNone/>
            </a:pPr>
            <a:r>
              <a:rPr lang="es-ES" dirty="0" smtClean="0"/>
              <a:t>	</a:t>
            </a:r>
            <a:r>
              <a:rPr lang="es-ES" sz="2200" dirty="0" smtClean="0"/>
              <a:t>Los </a:t>
            </a:r>
            <a:r>
              <a:rPr lang="es-ES" sz="2200" dirty="0"/>
              <a:t>españoles son iguales ante la ley, sin que pueda prevalecer discriminación alguna por razón de nacimiento, raza, sexo, religión, opinión o cualquier otra condición </a:t>
            </a:r>
            <a:r>
              <a:rPr lang="es-ES" sz="2200" dirty="0" smtClean="0"/>
              <a:t>o circunstancia </a:t>
            </a:r>
            <a:r>
              <a:rPr lang="es-ES" sz="2200" dirty="0"/>
              <a:t>personal o social</a:t>
            </a:r>
            <a:r>
              <a:rPr lang="es-ES" sz="2200" dirty="0" smtClean="0"/>
              <a:t>.</a:t>
            </a:r>
          </a:p>
          <a:p>
            <a:pPr marL="914400" lvl="2" indent="0">
              <a:buNone/>
            </a:pPr>
            <a:endParaRPr lang="es-ES" sz="2200" dirty="0"/>
          </a:p>
          <a:p>
            <a:pPr marL="0" indent="0">
              <a:buNone/>
            </a:pPr>
            <a:r>
              <a:rPr lang="es-ES" sz="2200" dirty="0"/>
              <a:t>	</a:t>
            </a:r>
            <a:r>
              <a:rPr lang="es-ES" sz="2200" dirty="0" err="1"/>
              <a:t>Interpretaci</a:t>
            </a:r>
            <a:r>
              <a:rPr lang="es-ES_tradnl" sz="2200" dirty="0" err="1"/>
              <a:t>ón</a:t>
            </a:r>
            <a:r>
              <a:rPr lang="es-ES_tradnl" sz="2200" dirty="0"/>
              <a:t> equivocada del Art. 14c para igualar </a:t>
            </a:r>
            <a:r>
              <a:rPr lang="es-ES_tradnl" sz="2200" dirty="0" smtClean="0"/>
              <a:t>instituciones.</a:t>
            </a:r>
            <a:endParaRPr lang="es-ES_tradnl" sz="2200" dirty="0"/>
          </a:p>
          <a:p>
            <a:pPr marL="0" indent="0">
              <a:buNone/>
            </a:pPr>
            <a:endParaRPr lang="es-ES_tradnl" sz="2200" dirty="0"/>
          </a:p>
          <a:p>
            <a:pPr marL="914400" lvl="2" indent="0">
              <a:buNone/>
            </a:pPr>
            <a:r>
              <a:rPr lang="es-ES_tradnl" sz="2200" dirty="0" smtClean="0"/>
              <a:t>Localización en el texto </a:t>
            </a:r>
            <a:r>
              <a:rPr lang="es-ES_tradnl" sz="2200" dirty="0" err="1" smtClean="0"/>
              <a:t>consttitucional</a:t>
            </a:r>
            <a:r>
              <a:rPr lang="es-ES_tradnl" sz="2200" dirty="0" smtClean="0"/>
              <a:t> del Art. 32c y Art. 39c.</a:t>
            </a:r>
          </a:p>
        </p:txBody>
      </p:sp>
    </p:spTree>
    <p:extLst>
      <p:ext uri="{BB962C8B-B14F-4D97-AF65-F5344CB8AC3E}">
        <p14:creationId xmlns:p14="http://schemas.microsoft.com/office/powerpoint/2010/main" val="1909676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AutoNum type="alphaUcParenR"/>
            </a:pPr>
            <a:r>
              <a:rPr lang="es-ES" dirty="0" smtClean="0"/>
              <a:t>En el texto: aparecen vinculados:</a:t>
            </a:r>
          </a:p>
          <a:p>
            <a:pPr lvl="1"/>
            <a:r>
              <a:rPr lang="es-ES" dirty="0" smtClean="0"/>
              <a:t>En el año de 1992 el Tribunal Constitucional cambia de criterio</a:t>
            </a:r>
          </a:p>
          <a:p>
            <a:pPr lvl="1"/>
            <a:endParaRPr lang="es-ES" dirty="0" smtClean="0"/>
          </a:p>
          <a:p>
            <a:pPr marL="0" indent="0">
              <a:buNone/>
            </a:pPr>
            <a:r>
              <a:rPr lang="es-ES" dirty="0"/>
              <a:t>	</a:t>
            </a:r>
            <a:r>
              <a:rPr lang="es-ES" sz="2200" dirty="0"/>
              <a:t>STC 222/1992: Inconstitucional no reconocer </a:t>
            </a:r>
            <a:r>
              <a:rPr lang="es-ES" sz="2200" dirty="0" err="1"/>
              <a:t>pr</a:t>
            </a:r>
            <a:r>
              <a:rPr lang="es-ES_tradnl" sz="2200" dirty="0" err="1"/>
              <a:t>órroga</a:t>
            </a:r>
            <a:r>
              <a:rPr lang="es-ES_tradnl" sz="2200" dirty="0"/>
              <a:t> forzosa del alquiler a la </a:t>
            </a:r>
            <a:r>
              <a:rPr lang="es-ES_tradnl" sz="2200" dirty="0" smtClean="0"/>
              <a:t>	persona </a:t>
            </a:r>
            <a:r>
              <a:rPr lang="es-ES_tradnl" sz="2200" dirty="0"/>
              <a:t>que </a:t>
            </a:r>
            <a:r>
              <a:rPr lang="es-ES_tradnl" sz="2200" dirty="0" smtClean="0"/>
              <a:t>ha convivido</a:t>
            </a:r>
          </a:p>
          <a:p>
            <a:pPr marL="0" indent="0">
              <a:buNone/>
            </a:pPr>
            <a:endParaRPr lang="es-ES_tradnl" sz="2200" dirty="0"/>
          </a:p>
          <a:p>
            <a:pPr marL="914400" lvl="2" indent="0">
              <a:buNone/>
            </a:pPr>
            <a:r>
              <a:rPr lang="es-ES_tradnl" sz="2200" dirty="0" smtClean="0"/>
              <a:t>STC </a:t>
            </a:r>
            <a:r>
              <a:rPr lang="es-ES_tradnl" sz="2200" dirty="0"/>
              <a:t>47/1993: Aplicación a un caso concreto</a:t>
            </a:r>
            <a:endParaRPr lang="es-ES" sz="2200" dirty="0"/>
          </a:p>
        </p:txBody>
      </p:sp>
    </p:spTree>
    <p:extLst>
      <p:ext uri="{BB962C8B-B14F-4D97-AF65-F5344CB8AC3E}">
        <p14:creationId xmlns:p14="http://schemas.microsoft.com/office/powerpoint/2010/main" val="192393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lnSpcReduction="10000"/>
          </a:bodyPr>
          <a:lstStyle/>
          <a:p>
            <a:pPr marL="514350" indent="-514350">
              <a:buAutoNum type="alphaUcParenR"/>
            </a:pPr>
            <a:r>
              <a:rPr lang="es-ES" dirty="0" smtClean="0"/>
              <a:t>En el texto: aparecen vinculados:</a:t>
            </a:r>
          </a:p>
          <a:p>
            <a:pPr lvl="1"/>
            <a:r>
              <a:rPr lang="es-ES" dirty="0" smtClean="0"/>
              <a:t>Cr</a:t>
            </a:r>
            <a:r>
              <a:rPr lang="es-ES_tradnl" dirty="0" err="1" smtClean="0"/>
              <a:t>ítica</a:t>
            </a:r>
            <a:r>
              <a:rPr lang="es-ES_tradnl" dirty="0" smtClean="0"/>
              <a:t> a este cambio de criterio:</a:t>
            </a:r>
          </a:p>
          <a:p>
            <a:pPr marL="457200" lvl="1" indent="0">
              <a:buNone/>
            </a:pPr>
            <a:r>
              <a:rPr lang="es-ES_tradnl" dirty="0" smtClean="0"/>
              <a:t>	Interpretación equivocada del principio de igualdad (Art. 14c)</a:t>
            </a:r>
          </a:p>
          <a:p>
            <a:pPr marL="0" indent="0">
              <a:buNone/>
            </a:pPr>
            <a:r>
              <a:rPr lang="es-ES" b="1" dirty="0" smtClean="0"/>
              <a:t>		Artículo </a:t>
            </a:r>
            <a:r>
              <a:rPr lang="es-ES" b="1" dirty="0"/>
              <a:t>14</a:t>
            </a:r>
            <a:endParaRPr lang="es-ES" sz="1800" dirty="0"/>
          </a:p>
          <a:p>
            <a:pPr marL="0" indent="0">
              <a:buNone/>
            </a:pPr>
            <a:r>
              <a:rPr lang="es-ES" dirty="0" smtClean="0"/>
              <a:t>		</a:t>
            </a:r>
            <a:r>
              <a:rPr lang="es-ES" sz="2200" dirty="0" smtClean="0"/>
              <a:t>Los </a:t>
            </a:r>
            <a:r>
              <a:rPr lang="es-ES" sz="2200" dirty="0"/>
              <a:t>españoles son iguales ante la ley, sin que pueda </a:t>
            </a:r>
            <a:r>
              <a:rPr lang="es-ES" sz="2200" dirty="0" smtClean="0"/>
              <a:t>prevalecer 	discriminación alguna </a:t>
            </a:r>
            <a:r>
              <a:rPr lang="es-ES" sz="2200" dirty="0"/>
              <a:t>por razón de nacimiento, raza, sexo, </a:t>
            </a:r>
            <a:r>
              <a:rPr lang="es-ES" sz="2200" dirty="0" smtClean="0"/>
              <a:t>religión</a:t>
            </a:r>
            <a:r>
              <a:rPr lang="es-ES" sz="2200" dirty="0"/>
              <a:t>, opinión o </a:t>
            </a:r>
            <a:r>
              <a:rPr lang="es-ES" sz="2200" dirty="0" smtClean="0"/>
              <a:t>	cualquier otra </a:t>
            </a:r>
            <a:r>
              <a:rPr lang="es-ES" sz="2200" dirty="0"/>
              <a:t>condición </a:t>
            </a:r>
            <a:r>
              <a:rPr lang="es-ES" sz="2200" dirty="0" smtClean="0"/>
              <a:t>o circunstancia personal </a:t>
            </a:r>
            <a:r>
              <a:rPr lang="es-ES" sz="2200" dirty="0"/>
              <a:t>o social.</a:t>
            </a:r>
          </a:p>
          <a:p>
            <a:pPr lvl="1"/>
            <a:endParaRPr lang="es-ES" dirty="0" smtClean="0"/>
          </a:p>
          <a:p>
            <a:pPr lvl="1"/>
            <a:endParaRPr lang="es-ES" dirty="0" smtClean="0"/>
          </a:p>
          <a:p>
            <a:pPr marL="0" indent="0">
              <a:buNone/>
            </a:pPr>
            <a:r>
              <a:rPr lang="es-ES" dirty="0"/>
              <a:t>	</a:t>
            </a:r>
          </a:p>
        </p:txBody>
      </p:sp>
    </p:spTree>
    <p:extLst>
      <p:ext uri="{BB962C8B-B14F-4D97-AF65-F5344CB8AC3E}">
        <p14:creationId xmlns:p14="http://schemas.microsoft.com/office/powerpoint/2010/main" val="8939209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85000" lnSpcReduction="10000"/>
          </a:bodyPr>
          <a:lstStyle/>
          <a:p>
            <a:pPr marL="514350" indent="-514350">
              <a:buAutoNum type="alphaUcParenR"/>
            </a:pPr>
            <a:r>
              <a:rPr lang="es-ES" dirty="0" smtClean="0"/>
              <a:t>En el texto: aparecen vinculados:</a:t>
            </a:r>
          </a:p>
          <a:p>
            <a:pPr lvl="1"/>
            <a:r>
              <a:rPr lang="es-ES" dirty="0" smtClean="0"/>
              <a:t>Cr</a:t>
            </a:r>
            <a:r>
              <a:rPr lang="es-ES_tradnl" dirty="0" err="1" smtClean="0"/>
              <a:t>ítica</a:t>
            </a:r>
            <a:r>
              <a:rPr lang="es-ES_tradnl" dirty="0" smtClean="0"/>
              <a:t> a este cambio de criterio:</a:t>
            </a:r>
          </a:p>
          <a:p>
            <a:pPr marL="457200" lvl="1" indent="0">
              <a:buNone/>
            </a:pPr>
            <a:r>
              <a:rPr lang="es-ES_tradnl" dirty="0" smtClean="0"/>
              <a:t>	Desvirtúa el tenor general del Art. 39c</a:t>
            </a:r>
          </a:p>
          <a:p>
            <a:pPr marL="0" indent="0">
              <a:buNone/>
            </a:pPr>
            <a:r>
              <a:rPr lang="es-ES" b="1" dirty="0" smtClean="0"/>
              <a:t>		Artículo 39</a:t>
            </a:r>
            <a:endParaRPr lang="es-ES" sz="1800" dirty="0"/>
          </a:p>
          <a:p>
            <a:pPr marL="0" indent="0">
              <a:buNone/>
            </a:pPr>
            <a:r>
              <a:rPr lang="es-ES" dirty="0" smtClean="0"/>
              <a:t>		</a:t>
            </a:r>
            <a:r>
              <a:rPr lang="es-ES" sz="2400" dirty="0" smtClean="0"/>
              <a:t>1</a:t>
            </a:r>
            <a:r>
              <a:rPr lang="es-ES" sz="2400" dirty="0"/>
              <a:t>. Los poderes públicos aseguran la protección social, económica y 	jurídica 	de la familia.</a:t>
            </a:r>
          </a:p>
          <a:p>
            <a:pPr marL="0" indent="0">
              <a:buNone/>
            </a:pPr>
            <a:r>
              <a:rPr lang="es-ES" sz="2400" dirty="0"/>
              <a:t>	</a:t>
            </a:r>
            <a:r>
              <a:rPr lang="es-ES" sz="2400" dirty="0" smtClean="0"/>
              <a:t>	2</a:t>
            </a:r>
            <a:r>
              <a:rPr lang="es-ES" sz="2400" dirty="0"/>
              <a:t>. Los poderes públicos aseguran, asimismo, la protección integral de 	los </a:t>
            </a:r>
            <a:r>
              <a:rPr lang="es-ES" sz="2400" dirty="0" smtClean="0"/>
              <a:t>hijos</a:t>
            </a:r>
            <a:r>
              <a:rPr lang="es-ES" sz="2400" dirty="0"/>
              <a:t>, iguales éstos ante la ley con independencia de su </a:t>
            </a:r>
            <a:r>
              <a:rPr lang="es-ES" sz="2400" dirty="0" smtClean="0"/>
              <a:t>filiación</a:t>
            </a:r>
            <a:r>
              <a:rPr lang="es-ES" sz="2400" dirty="0"/>
              <a:t>, y de </a:t>
            </a:r>
            <a:r>
              <a:rPr lang="es-ES" sz="2400" dirty="0" smtClean="0"/>
              <a:t>las 	madres</a:t>
            </a:r>
            <a:r>
              <a:rPr lang="es-ES" sz="2400" dirty="0"/>
              <a:t>, cualquiera que sea su estado civil. La ley </a:t>
            </a:r>
            <a:r>
              <a:rPr lang="es-ES" sz="2400" dirty="0" smtClean="0"/>
              <a:t>posibilitará </a:t>
            </a:r>
            <a:r>
              <a:rPr lang="es-ES" sz="2400" dirty="0"/>
              <a:t>la </a:t>
            </a:r>
            <a:r>
              <a:rPr lang="es-ES" sz="2400" dirty="0" smtClean="0"/>
              <a:t>investigación </a:t>
            </a:r>
            <a:r>
              <a:rPr lang="es-ES" sz="2400" dirty="0"/>
              <a:t>de la </a:t>
            </a:r>
            <a:r>
              <a:rPr lang="es-ES" sz="2400" dirty="0" smtClean="0"/>
              <a:t>	paternidad</a:t>
            </a:r>
            <a:r>
              <a:rPr lang="es-ES" sz="2400" dirty="0"/>
              <a:t>.</a:t>
            </a:r>
          </a:p>
          <a:p>
            <a:pPr marL="457200" lvl="1" indent="0">
              <a:buNone/>
            </a:pPr>
            <a:endParaRPr lang="es-ES" dirty="0" smtClean="0"/>
          </a:p>
          <a:p>
            <a:pPr marL="0" indent="0">
              <a:buNone/>
            </a:pPr>
            <a:r>
              <a:rPr lang="es-ES" dirty="0"/>
              <a:t>	</a:t>
            </a:r>
          </a:p>
        </p:txBody>
      </p:sp>
    </p:spTree>
    <p:extLst>
      <p:ext uri="{BB962C8B-B14F-4D97-AF65-F5344CB8AC3E}">
        <p14:creationId xmlns:p14="http://schemas.microsoft.com/office/powerpoint/2010/main" val="713194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AutoNum type="alphaUcParenR"/>
            </a:pPr>
            <a:r>
              <a:rPr lang="es-ES" dirty="0" smtClean="0"/>
              <a:t>En el texto: aparecen vinculados:</a:t>
            </a:r>
          </a:p>
          <a:p>
            <a:pPr lvl="1"/>
            <a:r>
              <a:rPr lang="es-ES" dirty="0" smtClean="0"/>
              <a:t>Cr</a:t>
            </a:r>
            <a:r>
              <a:rPr lang="es-ES_tradnl" dirty="0" err="1" smtClean="0"/>
              <a:t>ítica</a:t>
            </a:r>
            <a:r>
              <a:rPr lang="es-ES_tradnl" dirty="0" smtClean="0"/>
              <a:t> a este cambio de criterio:</a:t>
            </a:r>
          </a:p>
          <a:p>
            <a:pPr marL="457200" lvl="1" indent="0">
              <a:buNone/>
            </a:pPr>
            <a:r>
              <a:rPr lang="es-ES_tradnl" dirty="0" smtClean="0"/>
              <a:t>	Aplicación indebida del Art. 47c</a:t>
            </a:r>
          </a:p>
          <a:p>
            <a:pPr marL="0" indent="0">
              <a:buNone/>
            </a:pPr>
            <a:r>
              <a:rPr lang="es-ES" b="1" dirty="0" smtClean="0"/>
              <a:t>		Artículo 47</a:t>
            </a:r>
            <a:endParaRPr lang="es-ES" sz="1800" dirty="0"/>
          </a:p>
          <a:p>
            <a:pPr marL="914400" lvl="2" indent="0">
              <a:buNone/>
            </a:pPr>
            <a:r>
              <a:rPr lang="es-ES" dirty="0" smtClean="0"/>
              <a:t>	Todos </a:t>
            </a:r>
            <a:r>
              <a:rPr lang="es-ES" dirty="0"/>
              <a:t>los españoles tienen derecho a disfrutar de una vivienda digna y adecuada. Los poderes públicos promoverán las condiciones necesarias y establecerán las normas pertinentes para hacer efectivo este derecho, regulando la utilización del suelo de acuerdo con el interés general para impedir la especulación. La comunidad participará en las plusvalías que genere la acción urbanística de los entes públicos.</a:t>
            </a:r>
            <a:endParaRPr lang="es-ES" sz="1000" dirty="0"/>
          </a:p>
          <a:p>
            <a:pPr marL="1371600" lvl="3" indent="0">
              <a:buNone/>
            </a:pPr>
            <a:endParaRPr lang="es-ES" dirty="0" smtClean="0"/>
          </a:p>
          <a:p>
            <a:pPr marL="914400" lvl="2" indent="0">
              <a:buNone/>
            </a:pPr>
            <a:r>
              <a:rPr lang="es-ES" dirty="0"/>
              <a:t>	</a:t>
            </a:r>
          </a:p>
        </p:txBody>
      </p:sp>
    </p:spTree>
    <p:extLst>
      <p:ext uri="{BB962C8B-B14F-4D97-AF65-F5344CB8AC3E}">
        <p14:creationId xmlns:p14="http://schemas.microsoft.com/office/powerpoint/2010/main" val="2140173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AutoNum type="alphaUcParenR"/>
            </a:pPr>
            <a:r>
              <a:rPr lang="es-ES" dirty="0" smtClean="0"/>
              <a:t>En el texto: aparecen vinculados:</a:t>
            </a:r>
          </a:p>
          <a:p>
            <a:pPr lvl="1"/>
            <a:r>
              <a:rPr lang="es-ES" dirty="0" smtClean="0"/>
              <a:t>Cr</a:t>
            </a:r>
            <a:r>
              <a:rPr lang="es-ES_tradnl" dirty="0" err="1" smtClean="0"/>
              <a:t>ítica</a:t>
            </a:r>
            <a:r>
              <a:rPr lang="es-ES_tradnl" dirty="0" smtClean="0"/>
              <a:t> a este cambio de criterio:</a:t>
            </a:r>
          </a:p>
          <a:p>
            <a:pPr marL="457200" lvl="1" indent="0">
              <a:buNone/>
            </a:pPr>
            <a:r>
              <a:rPr lang="es-ES_tradnl" dirty="0" smtClean="0"/>
              <a:t>	Aplicación indebida del Art. 47c</a:t>
            </a:r>
          </a:p>
          <a:p>
            <a:pPr marL="0" indent="0">
              <a:buNone/>
            </a:pPr>
            <a:r>
              <a:rPr lang="es-ES" b="1" dirty="0" smtClean="0"/>
              <a:t>		</a:t>
            </a:r>
            <a:r>
              <a:rPr lang="es-ES" b="1" dirty="0"/>
              <a:t>Artículo </a:t>
            </a:r>
            <a:r>
              <a:rPr lang="es-ES" b="1" dirty="0" smtClean="0"/>
              <a:t>47</a:t>
            </a:r>
          </a:p>
          <a:p>
            <a:pPr marL="0" indent="0">
              <a:buNone/>
            </a:pPr>
            <a:endParaRPr lang="es-ES" b="1" dirty="0"/>
          </a:p>
          <a:p>
            <a:pPr marL="914400" lvl="2" indent="0">
              <a:buNone/>
            </a:pPr>
            <a:r>
              <a:rPr lang="es-ES" sz="2800" b="1" dirty="0" smtClean="0"/>
              <a:t>	Art</a:t>
            </a:r>
            <a:r>
              <a:rPr lang="es-ES" sz="2800" b="1" dirty="0"/>
              <a:t>. 53.3</a:t>
            </a:r>
          </a:p>
          <a:p>
            <a:pPr marL="914400" lvl="2" indent="0">
              <a:buNone/>
            </a:pPr>
            <a:r>
              <a:rPr lang="es-ES" dirty="0"/>
              <a:t>	3. El reconocimiento, el respeto y la protección de los principios reconocidos en el Capítulo tercero informarán la legislación positiva, la práctica judicial y la actuación de los poderes públicos. Sólo podrán ser alegados ante la Jurisdicción ordinaria de acuerdo con lo que dispongan las leyes que los desarrollen.</a:t>
            </a:r>
          </a:p>
          <a:p>
            <a:pPr marL="914400" lvl="2" indent="0">
              <a:buNone/>
            </a:pPr>
            <a:endParaRPr lang="es-ES" dirty="0"/>
          </a:p>
        </p:txBody>
      </p:sp>
    </p:spTree>
    <p:extLst>
      <p:ext uri="{BB962C8B-B14F-4D97-AF65-F5344CB8AC3E}">
        <p14:creationId xmlns:p14="http://schemas.microsoft.com/office/powerpoint/2010/main" val="1385090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es-ES_tradnl" b="1" dirty="0" smtClean="0"/>
              <a:t>1. Familia y Constitución: nociones y objeto del trabajo.</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514350" indent="-514350">
              <a:buFont typeface="+mj-lt"/>
              <a:buAutoNum type="arabicPeriod"/>
            </a:pPr>
            <a:r>
              <a:rPr lang="es-ES" dirty="0" err="1" smtClean="0"/>
              <a:t>Constituci</a:t>
            </a:r>
            <a:r>
              <a:rPr lang="es-ES_tradnl" dirty="0" err="1" smtClean="0"/>
              <a:t>ón</a:t>
            </a:r>
            <a:r>
              <a:rPr lang="es-ES_tradnl" dirty="0" smtClean="0"/>
              <a:t> rígida y flexible</a:t>
            </a:r>
          </a:p>
          <a:p>
            <a:pPr marL="0" indent="0">
              <a:buNone/>
            </a:pPr>
            <a:r>
              <a:rPr lang="es-ES_tradnl" dirty="0" smtClean="0"/>
              <a:t>	Art. 16 Declaración de Derechos del hombre y del ciudadano</a:t>
            </a:r>
          </a:p>
          <a:p>
            <a:pPr marL="0" indent="0">
              <a:buNone/>
            </a:pPr>
            <a:r>
              <a:rPr lang="es-ES" dirty="0" smtClean="0"/>
              <a:t>	Estado social</a:t>
            </a:r>
          </a:p>
          <a:p>
            <a:pPr marL="514350" indent="-514350">
              <a:buFont typeface="+mj-lt"/>
              <a:buAutoNum type="arabicPeriod" startAt="2"/>
            </a:pPr>
            <a:r>
              <a:rPr lang="es-ES" dirty="0" err="1" smtClean="0"/>
              <a:t>Noci</a:t>
            </a:r>
            <a:r>
              <a:rPr lang="es-ES_tradnl" dirty="0" err="1" smtClean="0"/>
              <a:t>ón</a:t>
            </a:r>
            <a:r>
              <a:rPr lang="es-ES_tradnl" dirty="0" smtClean="0"/>
              <a:t> de familia</a:t>
            </a:r>
          </a:p>
          <a:p>
            <a:pPr marL="514350" indent="-514350">
              <a:buFont typeface="+mj-lt"/>
              <a:buAutoNum type="arabicPeriod" startAt="2"/>
            </a:pPr>
            <a:r>
              <a:rPr lang="es-ES_tradnl" dirty="0" smtClean="0"/>
              <a:t>Plan de trabajo</a:t>
            </a:r>
          </a:p>
          <a:p>
            <a:pPr marL="514350" indent="-514350">
              <a:buFont typeface="+mj-lt"/>
              <a:buAutoNum type="arabicPeriod" startAt="2"/>
            </a:pPr>
            <a:r>
              <a:rPr lang="es-ES_tradnl" dirty="0" smtClean="0"/>
              <a:t>Advertencia muy importante: se hacen proposiciones para el debate</a:t>
            </a:r>
            <a:endParaRPr lang="es-ES" dirty="0"/>
          </a:p>
        </p:txBody>
      </p:sp>
    </p:spTree>
    <p:extLst>
      <p:ext uri="{BB962C8B-B14F-4D97-AF65-F5344CB8AC3E}">
        <p14:creationId xmlns:p14="http://schemas.microsoft.com/office/powerpoint/2010/main" val="394633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l" rtl="0">
              <a:lnSpc>
                <a:spcPct val="90000"/>
              </a:lnSpc>
              <a:spcBef>
                <a:spcPct val="0"/>
              </a:spcBef>
            </a:pPr>
            <a:r>
              <a:rPr lang="es-ES_tradnl" sz="4400" b="1" dirty="0" smtClean="0"/>
              <a:t>4.1. Vinculación entre matrimonio y familia.</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Font typeface="Wingdings" charset="2"/>
              <a:buAutoNum type="alphaUcParenR" startAt="2"/>
            </a:pPr>
            <a:r>
              <a:rPr lang="es-ES" dirty="0" smtClean="0"/>
              <a:t>Merced a la </a:t>
            </a:r>
            <a:r>
              <a:rPr lang="es-ES" dirty="0" err="1" smtClean="0"/>
              <a:t>interpretaci</a:t>
            </a:r>
            <a:r>
              <a:rPr lang="es-ES_tradnl" dirty="0" err="1" smtClean="0"/>
              <a:t>ón</a:t>
            </a:r>
            <a:r>
              <a:rPr lang="es-ES_tradnl" dirty="0" smtClean="0"/>
              <a:t> del Tribunal Constitucional, ya no hay </a:t>
            </a:r>
            <a:r>
              <a:rPr lang="es-ES_tradnl" dirty="0" err="1" smtClean="0"/>
              <a:t>viculación</a:t>
            </a:r>
            <a:r>
              <a:rPr lang="es-ES_tradnl" dirty="0" smtClean="0"/>
              <a:t> entre matrimonio y familia</a:t>
            </a:r>
            <a:endParaRPr lang="es-ES" dirty="0" smtClean="0"/>
          </a:p>
          <a:p>
            <a:pPr marL="914400" lvl="2" indent="0">
              <a:buNone/>
            </a:pPr>
            <a:endParaRPr lang="es-ES" dirty="0"/>
          </a:p>
        </p:txBody>
      </p:sp>
    </p:spTree>
    <p:extLst>
      <p:ext uri="{BB962C8B-B14F-4D97-AF65-F5344CB8AC3E}">
        <p14:creationId xmlns:p14="http://schemas.microsoft.com/office/powerpoint/2010/main" val="15213668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4.2. Divorcio.</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dirty="0" smtClean="0"/>
              <a:t>	Art. 32ce permite que el legislador introduzca divorcio, pero no parece que ello sea posible sin causa alguna:</a:t>
            </a:r>
          </a:p>
          <a:p>
            <a:pPr marL="0" indent="0">
              <a:buNone/>
            </a:pPr>
            <a:r>
              <a:rPr lang="es-ES" b="1" dirty="0" smtClean="0"/>
              <a:t>		Artículo </a:t>
            </a:r>
            <a:r>
              <a:rPr lang="es-ES" b="1" dirty="0"/>
              <a:t>32</a:t>
            </a:r>
            <a:endParaRPr lang="es-ES" dirty="0"/>
          </a:p>
          <a:p>
            <a:pPr marL="0" indent="0">
              <a:buNone/>
            </a:pPr>
            <a:r>
              <a:rPr lang="es-ES" dirty="0" smtClean="0"/>
              <a:t>		2</a:t>
            </a:r>
            <a:r>
              <a:rPr lang="es-ES" dirty="0"/>
              <a:t>. La ley regulará las formas de matrimonio, la edad y capacidad </a:t>
            </a:r>
            <a:r>
              <a:rPr lang="es-ES" dirty="0" smtClean="0"/>
              <a:t>	para </a:t>
            </a:r>
            <a:r>
              <a:rPr lang="es-ES" dirty="0"/>
              <a:t>contraerlo, los derechos y deberes de los cónyuges, las </a:t>
            </a:r>
            <a:r>
              <a:rPr lang="es-ES" dirty="0" smtClean="0"/>
              <a:t>	causas </a:t>
            </a:r>
            <a:r>
              <a:rPr lang="es-ES" dirty="0"/>
              <a:t>de separación y disolución y sus efectos.</a:t>
            </a:r>
          </a:p>
          <a:p>
            <a:pPr marL="0" indent="0">
              <a:buNone/>
            </a:pPr>
            <a:r>
              <a:rPr lang="es-ES" b="1" dirty="0"/>
              <a:t> </a:t>
            </a:r>
            <a:endParaRPr lang="es-ES" dirty="0"/>
          </a:p>
          <a:p>
            <a:endParaRPr lang="es-ES" dirty="0"/>
          </a:p>
        </p:txBody>
      </p:sp>
    </p:spTree>
    <p:extLst>
      <p:ext uri="{BB962C8B-B14F-4D97-AF65-F5344CB8AC3E}">
        <p14:creationId xmlns:p14="http://schemas.microsoft.com/office/powerpoint/2010/main" val="1968217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4.2. Divorcio.</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r>
              <a:rPr lang="es-ES" b="1" dirty="0" smtClean="0"/>
              <a:t>La Ley 15/2005 permite el divorcio sin causa alguna.</a:t>
            </a:r>
          </a:p>
          <a:p>
            <a:r>
              <a:rPr lang="es-ES" b="1" dirty="0" smtClean="0"/>
              <a:t>No se </a:t>
            </a:r>
            <a:r>
              <a:rPr lang="es-ES" b="1" dirty="0" err="1" smtClean="0"/>
              <a:t>impugn</a:t>
            </a:r>
            <a:r>
              <a:rPr lang="es-ES_tradnl" b="1" dirty="0" err="1" smtClean="0"/>
              <a:t>ó</a:t>
            </a:r>
            <a:r>
              <a:rPr lang="es-ES_tradnl" b="1" dirty="0" smtClean="0"/>
              <a:t> su constitucionalidad.</a:t>
            </a:r>
          </a:p>
          <a:p>
            <a:r>
              <a:rPr lang="es-ES_tradnl" b="1" dirty="0" smtClean="0"/>
              <a:t>El matrimonio, institución tumefacta. </a:t>
            </a:r>
            <a:r>
              <a:rPr lang="es-ES" b="1" dirty="0"/>
              <a:t> </a:t>
            </a:r>
            <a:endParaRPr lang="es-ES" dirty="0"/>
          </a:p>
          <a:p>
            <a:endParaRPr lang="es-ES" dirty="0"/>
          </a:p>
        </p:txBody>
      </p:sp>
    </p:spTree>
    <p:extLst>
      <p:ext uri="{BB962C8B-B14F-4D97-AF65-F5344CB8AC3E}">
        <p14:creationId xmlns:p14="http://schemas.microsoft.com/office/powerpoint/2010/main" val="1314595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a:pPr>
            <a:r>
              <a:rPr lang="es-ES_tradnl" dirty="0" smtClean="0"/>
              <a:t>Garantía Institucional</a:t>
            </a:r>
          </a:p>
          <a:p>
            <a:pPr marL="1371600" lvl="3" indent="0">
              <a:buNone/>
            </a:pPr>
            <a:r>
              <a:rPr lang="es-ES_tradnl" dirty="0" smtClean="0"/>
              <a:t>Concepto.</a:t>
            </a:r>
          </a:p>
          <a:p>
            <a:pPr marL="1371600" lvl="3" indent="0">
              <a:buNone/>
            </a:pPr>
            <a:r>
              <a:rPr lang="es-ES_tradnl" dirty="0" smtClean="0"/>
              <a:t>D</a:t>
            </a:r>
            <a:r>
              <a:rPr lang="es-ES" dirty="0" err="1" smtClean="0"/>
              <a:t>erecho</a:t>
            </a:r>
            <a:r>
              <a:rPr lang="es-ES" dirty="0" smtClean="0"/>
              <a:t> comparado.</a:t>
            </a:r>
          </a:p>
          <a:p>
            <a:pPr marL="1371600" lvl="3" indent="0">
              <a:buNone/>
            </a:pPr>
            <a:r>
              <a:rPr lang="es-ES" dirty="0" smtClean="0"/>
              <a:t>En aquel momento, solo Holanda y no ten</a:t>
            </a:r>
            <a:r>
              <a:rPr lang="es-ES_tradnl" dirty="0" err="1" smtClean="0"/>
              <a:t>ía</a:t>
            </a:r>
            <a:r>
              <a:rPr lang="es-ES_tradnl" dirty="0" smtClean="0"/>
              <a:t> Art. 32.</a:t>
            </a:r>
          </a:p>
          <a:p>
            <a:pPr marL="1371600" lvl="3" indent="0">
              <a:buNone/>
            </a:pPr>
            <a:r>
              <a:rPr lang="es-ES_tradnl" dirty="0" smtClean="0"/>
              <a:t>En junio de 2010 solo seis de los cuarenta y siete Estados del consejo de Europa.</a:t>
            </a:r>
          </a:p>
          <a:p>
            <a:pPr marL="1371600" lvl="3" indent="0">
              <a:buNone/>
            </a:pPr>
            <a:r>
              <a:rPr lang="es-ES_tradnl" dirty="0" smtClean="0"/>
              <a:t>El Tribunal Constitucional Italiano, con base en el Art. 29ci, lo rechazó</a:t>
            </a:r>
          </a:p>
          <a:p>
            <a:pPr marL="1371600" lvl="3" indent="0">
              <a:buNone/>
            </a:pPr>
            <a:r>
              <a:rPr lang="es-ES_tradnl" dirty="0" smtClean="0"/>
              <a:t>El Tribunal Constitucional Portugués y el Consejo del </a:t>
            </a:r>
            <a:r>
              <a:rPr lang="es-ES_tradnl" dirty="0" err="1" smtClean="0"/>
              <a:t>Trubunal</a:t>
            </a:r>
            <a:r>
              <a:rPr lang="es-ES_tradnl" dirty="0" smtClean="0"/>
              <a:t> Francés lo consideraron legalmente posible, pero no existí Art. 32c</a:t>
            </a:r>
            <a:endParaRPr lang="es-ES" dirty="0"/>
          </a:p>
        </p:txBody>
      </p:sp>
    </p:spTree>
    <p:extLst>
      <p:ext uri="{BB962C8B-B14F-4D97-AF65-F5344CB8AC3E}">
        <p14:creationId xmlns:p14="http://schemas.microsoft.com/office/powerpoint/2010/main" val="1302539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Habla de “hombre y mujer”.</a:t>
            </a:r>
          </a:p>
        </p:txBody>
      </p:sp>
    </p:spTree>
    <p:extLst>
      <p:ext uri="{BB962C8B-B14F-4D97-AF65-F5344CB8AC3E}">
        <p14:creationId xmlns:p14="http://schemas.microsoft.com/office/powerpoint/2010/main" val="1470976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El propio Tribunal Constitucional lo reconoció en el ATC 22/1994, de 11 de julio, invocando SSTDH casos </a:t>
            </a:r>
            <a:r>
              <a:rPr lang="es-ES_tradnl" dirty="0" err="1" smtClean="0"/>
              <a:t>Rees</a:t>
            </a:r>
            <a:r>
              <a:rPr lang="es-ES_tradnl" dirty="0" smtClean="0"/>
              <a:t> (1986) y </a:t>
            </a:r>
            <a:r>
              <a:rPr lang="es-ES_tradnl" dirty="0" err="1" smtClean="0"/>
              <a:t>Cosey</a:t>
            </a:r>
            <a:r>
              <a:rPr lang="es-ES_tradnl" dirty="0" smtClean="0"/>
              <a:t> (1990).</a:t>
            </a:r>
          </a:p>
        </p:txBody>
      </p:sp>
    </p:spTree>
    <p:extLst>
      <p:ext uri="{BB962C8B-B14F-4D97-AF65-F5344CB8AC3E}">
        <p14:creationId xmlns:p14="http://schemas.microsoft.com/office/powerpoint/2010/main" val="1734415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92500" lnSpcReduction="20000"/>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En tercer lugar otros tratados internacionales lo confirman</a:t>
            </a:r>
          </a:p>
          <a:p>
            <a:pPr marL="914400" lvl="2" indent="0">
              <a:buNone/>
            </a:pPr>
            <a:r>
              <a:rPr lang="es-ES_tradnl" dirty="0"/>
              <a:t>	</a:t>
            </a:r>
            <a:r>
              <a:rPr lang="es-ES_tradnl" dirty="0" smtClean="0"/>
              <a:t>Art. 16.1 de la Declaración Universal de Derechos Humanos</a:t>
            </a:r>
          </a:p>
          <a:p>
            <a:pPr marL="914400" lvl="2" indent="0">
              <a:buNone/>
            </a:pPr>
            <a:r>
              <a:rPr lang="es-ES_tradnl" dirty="0"/>
              <a:t>	</a:t>
            </a:r>
            <a:r>
              <a:rPr lang="es-ES_tradnl" sz="2400" b="1" dirty="0" err="1" smtClean="0"/>
              <a:t>ARTíCULO</a:t>
            </a:r>
            <a:r>
              <a:rPr lang="es-ES_tradnl" sz="2400" b="1" dirty="0" smtClean="0"/>
              <a:t> 16</a:t>
            </a:r>
          </a:p>
          <a:p>
            <a:pPr marL="914400" lvl="2" indent="0">
              <a:buNone/>
            </a:pPr>
            <a:r>
              <a:rPr lang="es-ES_tradnl" dirty="0"/>
              <a:t>	</a:t>
            </a:r>
            <a:r>
              <a:rPr lang="es-ES" dirty="0" smtClean="0"/>
              <a:t>1. Los hombres y las mujeres, a partir de la edad núbil, tienen derecho, sin restricción alguna por motivos de raza, nacionalidad o religión, a casarse y fundar una familia, y disfrutarán de iguales derechos en cuanto al matrimonio, durante el matrimonio y en caso de disolución del matrimonio. </a:t>
            </a:r>
          </a:p>
          <a:p>
            <a:pPr marL="914400" lvl="2" indent="0">
              <a:buNone/>
            </a:pPr>
            <a:endParaRPr lang="es-ES_tradnl" dirty="0" smtClean="0"/>
          </a:p>
          <a:p>
            <a:pPr marL="914400" lvl="2" indent="0">
              <a:buNone/>
            </a:pPr>
            <a:endParaRPr lang="es-ES_tradnl" dirty="0" smtClean="0"/>
          </a:p>
          <a:p>
            <a:pPr marL="914400" lvl="2" indent="0">
              <a:buNone/>
            </a:pPr>
            <a:r>
              <a:rPr lang="es-ES_tradnl"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791018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85000" lnSpcReduction="20000"/>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En tercer lugar otros tratados internacionales lo confirman</a:t>
            </a:r>
          </a:p>
          <a:p>
            <a:pPr marL="0" indent="0">
              <a:buNone/>
            </a:pPr>
            <a:r>
              <a:rPr lang="es-ES_tradnl" dirty="0" smtClean="0"/>
              <a:t>		</a:t>
            </a:r>
            <a:r>
              <a:rPr lang="es-ES" b="1" dirty="0" smtClean="0"/>
              <a:t>Artículo 12</a:t>
            </a:r>
          </a:p>
          <a:p>
            <a:pPr marL="0" indent="0">
              <a:buNone/>
            </a:pPr>
            <a:r>
              <a:rPr lang="es-ES" b="1" cap="small" dirty="0"/>
              <a:t>	</a:t>
            </a:r>
            <a:r>
              <a:rPr lang="es-ES" b="1" cap="small" dirty="0" smtClean="0"/>
              <a:t>		Derecho </a:t>
            </a:r>
            <a:r>
              <a:rPr lang="es-ES" b="1" cap="small" dirty="0"/>
              <a:t>a contraer matrimonio</a:t>
            </a:r>
            <a:endParaRPr lang="es-ES" sz="3600" dirty="0"/>
          </a:p>
          <a:p>
            <a:pPr marL="0" indent="0">
              <a:buNone/>
            </a:pPr>
            <a:r>
              <a:rPr lang="es-ES" dirty="0" smtClean="0"/>
              <a:t>			</a:t>
            </a:r>
            <a:r>
              <a:rPr lang="es-ES" sz="2200" dirty="0" smtClean="0"/>
              <a:t>A </a:t>
            </a:r>
            <a:r>
              <a:rPr lang="es-ES" sz="2200" dirty="0"/>
              <a:t>partir de la edad núbil, el hombre y la mujer tienen </a:t>
            </a:r>
            <a:r>
              <a:rPr lang="es-ES" sz="2200" dirty="0" smtClean="0"/>
              <a:t>derecho </a:t>
            </a:r>
            <a:r>
              <a:rPr lang="es-ES" sz="2200" dirty="0"/>
              <a:t>a </a:t>
            </a:r>
            <a:r>
              <a:rPr lang="es-ES" sz="2200" dirty="0" smtClean="0"/>
              <a:t>casarse </a:t>
            </a:r>
            <a:r>
              <a:rPr lang="es-ES" sz="2200" dirty="0"/>
              <a:t>y a fundar una familia según las leyes </a:t>
            </a:r>
            <a:r>
              <a:rPr lang="es-ES" sz="2200" dirty="0" smtClean="0"/>
              <a:t>nacionales que rijan </a:t>
            </a:r>
            <a:r>
              <a:rPr lang="es-ES" sz="2200" dirty="0"/>
              <a:t>el ejercicio de este derecho. </a:t>
            </a:r>
          </a:p>
          <a:p>
            <a:pPr marL="914400" lvl="2" indent="0">
              <a:buNone/>
            </a:pPr>
            <a:endParaRPr lang="es-ES_tradnl" sz="2200" dirty="0" smtClean="0"/>
          </a:p>
          <a:p>
            <a:pPr marL="914400" lvl="2" indent="0">
              <a:buNone/>
            </a:pPr>
            <a:endParaRPr lang="es-ES_tradnl" dirty="0" smtClean="0"/>
          </a:p>
          <a:p>
            <a:pPr marL="914400" lvl="2" indent="0">
              <a:buNone/>
            </a:pPr>
            <a:r>
              <a:rPr lang="es-ES_tradnl"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6869738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85000" lnSpcReduction="20000"/>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En tercer lugar otros tratados internacionales lo confirman</a:t>
            </a:r>
          </a:p>
          <a:p>
            <a:pPr marL="0" indent="0">
              <a:buNone/>
            </a:pPr>
            <a:r>
              <a:rPr lang="es-ES_tradnl" dirty="0" smtClean="0"/>
              <a:t>		Art. 9 CDFUE</a:t>
            </a:r>
          </a:p>
          <a:p>
            <a:pPr marL="0" indent="0">
              <a:buNone/>
            </a:pPr>
            <a:r>
              <a:rPr lang="es-ES_tradnl" sz="2200" dirty="0"/>
              <a:t>	</a:t>
            </a:r>
            <a:r>
              <a:rPr lang="es-ES_tradnl" sz="2200" dirty="0" smtClean="0"/>
              <a:t>	</a:t>
            </a:r>
            <a:r>
              <a:rPr lang="es-ES" sz="2400" b="1" dirty="0" smtClean="0"/>
              <a:t>Derecho </a:t>
            </a:r>
            <a:r>
              <a:rPr lang="es-ES" sz="2400" b="1" dirty="0"/>
              <a:t>a contraer matrimonio y derecho a fundar una familia</a:t>
            </a:r>
            <a:r>
              <a:rPr lang="es-ES" sz="2400" dirty="0"/>
              <a:t> </a:t>
            </a:r>
          </a:p>
          <a:p>
            <a:pPr marL="0" indent="0">
              <a:buNone/>
            </a:pPr>
            <a:r>
              <a:rPr lang="es-ES" sz="2400" dirty="0" smtClean="0"/>
              <a:t>			Se </a:t>
            </a:r>
            <a:r>
              <a:rPr lang="es-ES" sz="2400" dirty="0"/>
              <a:t>garantizan el derecho a contraer matrimonio y el derecho </a:t>
            </a:r>
            <a:r>
              <a:rPr lang="es-ES" sz="2400" dirty="0" smtClean="0"/>
              <a:t>a			fundar </a:t>
            </a:r>
            <a:r>
              <a:rPr lang="es-ES" sz="2400" dirty="0"/>
              <a:t>una </a:t>
            </a:r>
            <a:r>
              <a:rPr lang="es-ES" sz="2400" dirty="0" smtClean="0"/>
              <a:t>familia </a:t>
            </a:r>
            <a:r>
              <a:rPr lang="es-ES" sz="2400" dirty="0"/>
              <a:t>según las leyes nacionales que rijan su ejercicio. </a:t>
            </a:r>
          </a:p>
          <a:p>
            <a:pPr marL="0" indent="0">
              <a:buNone/>
            </a:pPr>
            <a:endParaRPr lang="es-ES_tradnl" sz="2200" dirty="0" smtClean="0"/>
          </a:p>
          <a:p>
            <a:pPr marL="914400" lvl="2" indent="0">
              <a:buNone/>
            </a:pPr>
            <a:endParaRPr lang="es-ES_tradnl" dirty="0" smtClean="0"/>
          </a:p>
          <a:p>
            <a:pPr marL="914400" lvl="2" indent="0">
              <a:buNone/>
            </a:pPr>
            <a:r>
              <a:rPr lang="es-ES_tradnl"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1717698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dirty="0" smtClean="0"/>
              <a:t>4.3.1. La </a:t>
            </a:r>
            <a:r>
              <a:rPr lang="es-ES" dirty="0" err="1" smtClean="0"/>
              <a:t>uni</a:t>
            </a:r>
            <a:r>
              <a:rPr lang="es-ES_tradnl" dirty="0" err="1" smtClean="0"/>
              <a:t>ón</a:t>
            </a:r>
            <a:r>
              <a:rPr lang="es-ES_tradnl" dirty="0" smtClean="0"/>
              <a:t> homosexual antes de la STC 198/2012</a:t>
            </a:r>
          </a:p>
          <a:p>
            <a:pPr lvl="1"/>
            <a:r>
              <a:rPr lang="es-ES_tradnl" dirty="0" smtClean="0"/>
              <a:t>No cabe en el texto constitucional español vigente</a:t>
            </a:r>
          </a:p>
          <a:p>
            <a:pPr marL="1371600" lvl="2" indent="-457200">
              <a:buFont typeface="+mj-lt"/>
              <a:buAutoNum type="alphaLcParenR" startAt="2"/>
            </a:pPr>
            <a:r>
              <a:rPr lang="es-ES_tradnl" dirty="0" smtClean="0"/>
              <a:t>Interpretación literal y sistemática del Art. 32 CE</a:t>
            </a:r>
          </a:p>
          <a:p>
            <a:pPr marL="914400" lvl="2" indent="0">
              <a:buNone/>
            </a:pPr>
            <a:r>
              <a:rPr lang="es-ES_tradnl" dirty="0"/>
              <a:t>	</a:t>
            </a:r>
            <a:r>
              <a:rPr lang="es-ES_tradnl" dirty="0" smtClean="0"/>
              <a:t>En tercer lugar otros tratados internacionales lo confirman</a:t>
            </a:r>
          </a:p>
          <a:p>
            <a:pPr marL="914400" lvl="2" indent="0">
              <a:buNone/>
            </a:pPr>
            <a:r>
              <a:rPr lang="es-ES_tradnl" dirty="0"/>
              <a:t>	</a:t>
            </a:r>
            <a:r>
              <a:rPr lang="es-ES_tradnl" dirty="0" smtClean="0"/>
              <a:t>TJUE en sentencias de 2008 (</a:t>
            </a:r>
            <a:r>
              <a:rPr lang="es-ES_tradnl" dirty="0" err="1" smtClean="0"/>
              <a:t>Tadao</a:t>
            </a:r>
            <a:r>
              <a:rPr lang="es-ES_tradnl" dirty="0" smtClean="0"/>
              <a:t> </a:t>
            </a:r>
            <a:r>
              <a:rPr lang="es-ES_tradnl" dirty="0" err="1" smtClean="0"/>
              <a:t>Maruco</a:t>
            </a:r>
            <a:r>
              <a:rPr lang="es-ES_tradnl" dirty="0" smtClean="0"/>
              <a:t>) y de 2011 ( </a:t>
            </a:r>
            <a:r>
              <a:rPr lang="es-ES_tradnl" dirty="0" err="1" smtClean="0"/>
              <a:t>Jurguen</a:t>
            </a:r>
            <a:r>
              <a:rPr lang="es-ES_tradnl" dirty="0" smtClean="0"/>
              <a:t> </a:t>
            </a:r>
            <a:r>
              <a:rPr lang="es-ES_tradnl" dirty="0" err="1" smtClean="0"/>
              <a:t>Romer</a:t>
            </a:r>
            <a:r>
              <a:rPr lang="es-ES_tradnl" dirty="0" smtClean="0"/>
              <a:t>) </a:t>
            </a:r>
            <a:r>
              <a:rPr lang="es-ES_tradnl" dirty="0" err="1" smtClean="0"/>
              <a:t>consider</a:t>
            </a:r>
            <a:r>
              <a:rPr lang="es-ES_tradnl" dirty="0" smtClean="0"/>
              <a:t>  que los legisladores nacionales pueden permitir el matrimonio homosexual.</a:t>
            </a:r>
          </a:p>
          <a:p>
            <a:pPr marL="0" indent="0">
              <a:buNone/>
            </a:pPr>
            <a:r>
              <a:rPr lang="es-ES_tradnl" dirty="0" smtClean="0"/>
              <a:t>		</a:t>
            </a:r>
            <a:endParaRPr lang="es-ES_tradnl" sz="2200" dirty="0" smtClean="0"/>
          </a:p>
          <a:p>
            <a:pPr marL="914400" lvl="2" indent="0">
              <a:buNone/>
            </a:pPr>
            <a:endParaRPr lang="es-ES_tradnl" dirty="0" smtClean="0"/>
          </a:p>
          <a:p>
            <a:pPr marL="914400" lvl="2" indent="0">
              <a:buNone/>
            </a:pPr>
            <a:r>
              <a:rPr lang="es-ES_tradnl"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183622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lgn="ctr"/>
            <a:r>
              <a:rPr lang="es-ES_tradnl" b="1" dirty="0" smtClean="0"/>
              <a:t>2. Antecedentes.</a:t>
            </a:r>
            <a:endParaRPr lang="es-ES" dirty="0"/>
          </a:p>
        </p:txBody>
      </p:sp>
      <p:sp>
        <p:nvSpPr>
          <p:cNvPr id="3" name="Marcador de contenido 2"/>
          <p:cNvSpPr>
            <a:spLocks noGrp="1"/>
          </p:cNvSpPr>
          <p:nvPr>
            <p:ph idx="1"/>
          </p:nvPr>
        </p:nvSpPr>
        <p:spPr/>
        <p:txBody>
          <a:bodyPr/>
          <a:lstStyle/>
          <a:p>
            <a:pPr marL="514350" indent="-514350">
              <a:buAutoNum type="arabicPeriod"/>
            </a:pPr>
            <a:r>
              <a:rPr lang="es-ES" dirty="0" smtClean="0"/>
              <a:t>Constitucionalismo originario</a:t>
            </a:r>
          </a:p>
          <a:p>
            <a:pPr marL="514350" indent="-514350">
              <a:buAutoNum type="arabicPeriod"/>
            </a:pPr>
            <a:endParaRPr lang="es-ES" dirty="0" smtClean="0"/>
          </a:p>
          <a:p>
            <a:pPr marL="457200" lvl="1" indent="0">
              <a:buNone/>
            </a:pPr>
            <a:r>
              <a:rPr lang="es-ES" dirty="0" smtClean="0"/>
              <a:t>	</a:t>
            </a:r>
            <a:r>
              <a:rPr lang="es-ES" sz="2200" dirty="0" err="1" smtClean="0"/>
              <a:t>Constituci</a:t>
            </a:r>
            <a:r>
              <a:rPr lang="es-ES_tradnl" sz="2200" dirty="0" err="1" smtClean="0"/>
              <a:t>ón</a:t>
            </a:r>
            <a:r>
              <a:rPr lang="es-ES_tradnl" sz="2200" dirty="0" smtClean="0"/>
              <a:t> de Estados Unidos 1787</a:t>
            </a:r>
          </a:p>
          <a:p>
            <a:pPr marL="457200" lvl="1" indent="0">
              <a:buNone/>
            </a:pPr>
            <a:endParaRPr lang="es-ES_tradnl" sz="2200" dirty="0" smtClean="0"/>
          </a:p>
          <a:p>
            <a:pPr marL="457200" lvl="1" indent="0">
              <a:buNone/>
            </a:pPr>
            <a:r>
              <a:rPr lang="es-ES_tradnl" sz="2200" dirty="0" smtClean="0"/>
              <a:t>	DDHC 1789 y Constitución francesa 1791</a:t>
            </a:r>
            <a:endParaRPr lang="es-ES" sz="2200" dirty="0"/>
          </a:p>
          <a:p>
            <a:pPr marL="457200" lvl="1" indent="0">
              <a:buNone/>
            </a:pPr>
            <a:endParaRPr lang="es-ES_tradnl" dirty="0" smtClean="0"/>
          </a:p>
        </p:txBody>
      </p:sp>
    </p:spTree>
    <p:extLst>
      <p:ext uri="{BB962C8B-B14F-4D97-AF65-F5344CB8AC3E}">
        <p14:creationId xmlns:p14="http://schemas.microsoft.com/office/powerpoint/2010/main" val="1943003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55000" lnSpcReduction="20000"/>
          </a:bodyPr>
          <a:lstStyle/>
          <a:p>
            <a:pPr marL="0" indent="0">
              <a:buNone/>
            </a:pPr>
            <a:r>
              <a:rPr lang="es-ES" sz="2800" dirty="0" smtClean="0"/>
              <a:t>4.3.1. La </a:t>
            </a:r>
            <a:r>
              <a:rPr lang="es-ES" sz="2800" dirty="0" err="1" smtClean="0"/>
              <a:t>uni</a:t>
            </a:r>
            <a:r>
              <a:rPr lang="es-ES_tradnl" sz="2800" dirty="0" err="1" smtClean="0"/>
              <a:t>ón</a:t>
            </a:r>
            <a:r>
              <a:rPr lang="es-ES_tradnl" sz="2800" dirty="0" smtClean="0"/>
              <a:t> homosexual antes de la STC 198/2012</a:t>
            </a:r>
          </a:p>
          <a:p>
            <a:pPr lvl="1"/>
            <a:r>
              <a:rPr lang="es-ES_tradnl" sz="2800" dirty="0" smtClean="0"/>
              <a:t>No cabe en el texto constitucional español vigente</a:t>
            </a:r>
          </a:p>
          <a:p>
            <a:pPr marL="1371600" lvl="2" indent="-457200">
              <a:buFont typeface="+mj-lt"/>
              <a:buAutoNum type="alphaLcParenR" startAt="2"/>
            </a:pPr>
            <a:r>
              <a:rPr lang="es-ES_tradnl" sz="2800" dirty="0" smtClean="0"/>
              <a:t>Interpretación literal y sistemática del Art. 32 CE</a:t>
            </a:r>
          </a:p>
          <a:p>
            <a:pPr marL="914400" lvl="2" indent="0">
              <a:buNone/>
            </a:pPr>
            <a:r>
              <a:rPr lang="es-ES_tradnl" sz="2800" dirty="0"/>
              <a:t>	</a:t>
            </a:r>
            <a:r>
              <a:rPr lang="es-ES_tradnl" sz="2800" dirty="0" smtClean="0"/>
              <a:t>En tercer lugar otros tratados internacionales lo confirman</a:t>
            </a:r>
          </a:p>
          <a:p>
            <a:pPr marL="914400" lvl="2" indent="0">
              <a:buNone/>
            </a:pPr>
            <a:r>
              <a:rPr lang="es-ES_tradnl" sz="2800" dirty="0"/>
              <a:t>	</a:t>
            </a:r>
            <a:r>
              <a:rPr lang="es-ES_tradnl" sz="2800" dirty="0" smtClean="0"/>
              <a:t>El TEDH en sentencia de 2010 (asunto </a:t>
            </a:r>
            <a:r>
              <a:rPr lang="es-ES_tradnl" sz="2800" dirty="0" err="1" smtClean="0"/>
              <a:t>Shalk</a:t>
            </a:r>
            <a:r>
              <a:rPr lang="es-ES_tradnl" sz="2800" dirty="0" smtClean="0"/>
              <a:t> y </a:t>
            </a:r>
            <a:r>
              <a:rPr lang="es-ES_tradnl" sz="2800" dirty="0" err="1" smtClean="0"/>
              <a:t>Kopf</a:t>
            </a:r>
            <a:r>
              <a:rPr lang="es-ES_tradnl" sz="2800" dirty="0" smtClean="0"/>
              <a:t>) considera que corresponde a cada Estado la decisión.</a:t>
            </a:r>
          </a:p>
          <a:p>
            <a:pPr marL="914400" lvl="2" indent="0">
              <a:buNone/>
            </a:pPr>
            <a:r>
              <a:rPr lang="es-ES_tradnl" sz="2800" dirty="0"/>
              <a:t>	</a:t>
            </a:r>
            <a:r>
              <a:rPr lang="es-ES_tradnl" sz="2800" dirty="0" smtClean="0"/>
              <a:t>Reconoce que su postura es contraria a la literalidad del Art. 12 CDEH.</a:t>
            </a:r>
          </a:p>
          <a:p>
            <a:pPr marL="914400" lvl="2" indent="0">
              <a:buNone/>
            </a:pPr>
            <a:r>
              <a:rPr lang="es-ES_tradnl" sz="2800" dirty="0"/>
              <a:t>	</a:t>
            </a:r>
            <a:r>
              <a:rPr lang="es-ES_tradnl" sz="2800" dirty="0" smtClean="0"/>
              <a:t>Pero cita “instrumento vivo”.</a:t>
            </a:r>
          </a:p>
          <a:p>
            <a:pPr marL="914400" lvl="2" indent="0">
              <a:buNone/>
            </a:pPr>
            <a:r>
              <a:rPr lang="es-ES_tradnl" sz="2800" dirty="0" smtClean="0"/>
              <a:t>	Invoca Art. 9 CDFUE.</a:t>
            </a:r>
          </a:p>
          <a:p>
            <a:pPr marL="914400" lvl="2" indent="0">
              <a:buNone/>
            </a:pPr>
            <a:r>
              <a:rPr lang="es-ES_tradnl" sz="2800" dirty="0"/>
              <a:t>	</a:t>
            </a:r>
            <a:r>
              <a:rPr lang="es-ES_tradnl" sz="2800" dirty="0" smtClean="0"/>
              <a:t>Reconoce que no existe consenso en este momento</a:t>
            </a:r>
          </a:p>
          <a:p>
            <a:pPr marL="914400" lvl="2" indent="0">
              <a:buNone/>
            </a:pPr>
            <a:endParaRPr lang="es-ES_tradnl" dirty="0" smtClean="0"/>
          </a:p>
          <a:p>
            <a:pPr marL="914400" lvl="2" indent="0">
              <a:buNone/>
            </a:pPr>
            <a:r>
              <a:rPr lang="es-ES_tradnl"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63585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a:xfrm>
            <a:off x="677333" y="1439333"/>
            <a:ext cx="9956799" cy="4602029"/>
          </a:xfrm>
        </p:spPr>
        <p:txBody>
          <a:bodyPr>
            <a:normAutofit fontScale="92500" lnSpcReduction="10000"/>
          </a:bodyPr>
          <a:lstStyle/>
          <a:p>
            <a:pPr marL="0" indent="0">
              <a:buNone/>
            </a:pPr>
            <a:r>
              <a:rPr lang="es-ES" sz="2200" dirty="0" smtClean="0"/>
              <a:t>4.3.1. La </a:t>
            </a:r>
            <a:r>
              <a:rPr lang="es-ES" sz="2200" dirty="0" err="1" smtClean="0"/>
              <a:t>uni</a:t>
            </a:r>
            <a:r>
              <a:rPr lang="es-ES_tradnl" sz="2200" dirty="0" err="1" smtClean="0"/>
              <a:t>ón</a:t>
            </a:r>
            <a:r>
              <a:rPr lang="es-ES_tradnl" sz="2200" dirty="0" smtClean="0"/>
              <a:t> homosexual antes de la STC 198/2012</a:t>
            </a:r>
          </a:p>
          <a:p>
            <a:pPr lvl="1"/>
            <a:r>
              <a:rPr lang="es-ES_tradnl" sz="2200" dirty="0" smtClean="0"/>
              <a:t>No cabe en el texto constitucional español vigente</a:t>
            </a:r>
          </a:p>
          <a:p>
            <a:pPr marL="1371600" lvl="2" indent="-457200">
              <a:buFont typeface="+mj-lt"/>
              <a:buAutoNum type="alphaLcParenR" startAt="2"/>
            </a:pPr>
            <a:r>
              <a:rPr lang="es-ES_tradnl" sz="2200" dirty="0" smtClean="0"/>
              <a:t>Interpretación literal y sistemática del Art. 32 CE</a:t>
            </a:r>
          </a:p>
          <a:p>
            <a:pPr marL="914400" lvl="2" indent="0">
              <a:buNone/>
            </a:pPr>
            <a:r>
              <a:rPr lang="es-ES_tradnl" sz="2200" dirty="0"/>
              <a:t>	</a:t>
            </a:r>
            <a:r>
              <a:rPr lang="es-ES_tradnl" sz="2200" dirty="0" smtClean="0"/>
              <a:t>Argumento literal y lógico: el Art. 44 del Código Civil, antes de la reforma operada por la Ley 13/2005, de 12 de julio, decía lo mismo que la Constitución:</a:t>
            </a:r>
          </a:p>
          <a:p>
            <a:pPr marL="914400" lvl="2" indent="0">
              <a:buNone/>
            </a:pPr>
            <a:r>
              <a:rPr lang="es-ES_tradnl" sz="2200" dirty="0"/>
              <a:t>	</a:t>
            </a:r>
            <a:r>
              <a:rPr lang="es-ES_tradnl" sz="2200" dirty="0" smtClean="0"/>
              <a:t>Art 44 CC: “El hombre y la mujer tienen derecho a contraer matrimonio conforme a </a:t>
            </a:r>
            <a:r>
              <a:rPr lang="es-ES_tradnl" sz="2200" dirty="0"/>
              <a:t>las disposiciones de este código”</a:t>
            </a:r>
            <a:r>
              <a:rPr lang="es-ES_tradnl" dirty="0"/>
              <a:t>	</a:t>
            </a:r>
          </a:p>
          <a:p>
            <a:pPr marL="0" indent="0">
              <a:buNone/>
            </a:pPr>
            <a:r>
              <a:rPr lang="es-ES_tradnl" sz="2000" dirty="0"/>
              <a:t>		</a:t>
            </a:r>
            <a:r>
              <a:rPr lang="es-ES" sz="2000" dirty="0"/>
              <a:t>Art. 32 </a:t>
            </a:r>
            <a:r>
              <a:rPr lang="es-ES" sz="2000" dirty="0" smtClean="0"/>
              <a:t>CE “</a:t>
            </a:r>
            <a:r>
              <a:rPr lang="es-ES" sz="2100" dirty="0" smtClean="0"/>
              <a:t>1</a:t>
            </a:r>
            <a:r>
              <a:rPr lang="es-ES" sz="2100" dirty="0"/>
              <a:t>. El hombre y la mujer tienen derecho a contraer matrimonio con </a:t>
            </a:r>
            <a:r>
              <a:rPr lang="es-ES" sz="2100" dirty="0" smtClean="0"/>
              <a:t>	plena </a:t>
            </a:r>
            <a:r>
              <a:rPr lang="es-ES" sz="2100" dirty="0"/>
              <a:t>igualdad </a:t>
            </a:r>
            <a:r>
              <a:rPr lang="es-ES" sz="2100" dirty="0" smtClean="0"/>
              <a:t>jurídica”.</a:t>
            </a:r>
          </a:p>
          <a:p>
            <a:pPr marL="0" indent="0">
              <a:buNone/>
            </a:pPr>
            <a:r>
              <a:rPr lang="es-ES" sz="2100" dirty="0"/>
              <a:t>	</a:t>
            </a:r>
            <a:r>
              <a:rPr lang="es-ES" sz="2100" dirty="0" smtClean="0"/>
              <a:t>	¿Por </a:t>
            </a:r>
            <a:r>
              <a:rPr lang="es-ES" sz="2100" dirty="0" err="1" smtClean="0"/>
              <a:t>qu</a:t>
            </a:r>
            <a:r>
              <a:rPr lang="es-ES_tradnl" sz="2100" dirty="0" smtClean="0"/>
              <a:t>é pasar a hablar de “progenitores” en el Código Civil?</a:t>
            </a:r>
            <a:endParaRPr lang="es-ES" sz="2100" dirty="0"/>
          </a:p>
          <a:p>
            <a:pPr marL="914400" lvl="2" indent="0">
              <a:buNone/>
            </a:pPr>
            <a:r>
              <a:rPr lang="es-ES" sz="2100" dirty="0"/>
              <a:t>	</a:t>
            </a:r>
            <a:endParaRPr lang="es-ES_tradnl" dirty="0" smtClean="0"/>
          </a:p>
          <a:p>
            <a:pPr marL="914400" lvl="2" indent="0">
              <a:buNone/>
            </a:pPr>
            <a:r>
              <a:rPr lang="es-ES_tradnl" dirty="0"/>
              <a:t>	</a:t>
            </a:r>
            <a:endParaRPr lang="es-ES_tradnl" dirty="0" smtClean="0"/>
          </a:p>
        </p:txBody>
      </p:sp>
    </p:spTree>
    <p:extLst>
      <p:ext uri="{BB962C8B-B14F-4D97-AF65-F5344CB8AC3E}">
        <p14:creationId xmlns:p14="http://schemas.microsoft.com/office/powerpoint/2010/main" val="1546625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sz="2200" dirty="0" smtClean="0"/>
              <a:t>4.3.2. La </a:t>
            </a:r>
            <a:r>
              <a:rPr lang="es-ES" sz="2200" dirty="0" err="1" smtClean="0"/>
              <a:t>uni</a:t>
            </a:r>
            <a:r>
              <a:rPr lang="es-ES_tradnl" sz="2200" dirty="0" err="1" smtClean="0"/>
              <a:t>ón</a:t>
            </a:r>
            <a:r>
              <a:rPr lang="es-ES_tradnl" sz="2200" dirty="0" smtClean="0"/>
              <a:t> homosexual tras la STC 198/2012, de 6 de noviembre</a:t>
            </a:r>
          </a:p>
          <a:p>
            <a:pPr marL="0" indent="0">
              <a:buNone/>
            </a:pPr>
            <a:r>
              <a:rPr lang="es-ES_tradnl" sz="2200" dirty="0"/>
              <a:t>	</a:t>
            </a:r>
            <a:r>
              <a:rPr lang="es-ES_tradnl" sz="2200" dirty="0" smtClean="0"/>
              <a:t>TC desestimó recurso de inconstitucionalidad grupo parlamentario popular.</a:t>
            </a:r>
          </a:p>
          <a:p>
            <a:pPr marL="0" indent="0">
              <a:buNone/>
            </a:pPr>
            <a:r>
              <a:rPr lang="es-ES_tradnl" sz="2200" dirty="0"/>
              <a:t>	</a:t>
            </a:r>
            <a:r>
              <a:rPr lang="es-ES_tradnl" sz="2200" dirty="0" smtClean="0"/>
              <a:t>El Partido Popular, con mayoría absoluta, no cambió la Ley.</a:t>
            </a:r>
          </a:p>
          <a:p>
            <a:pPr marL="0" indent="0">
              <a:buNone/>
            </a:pPr>
            <a:r>
              <a:rPr lang="es-ES_tradnl" sz="2200" dirty="0"/>
              <a:t>	</a:t>
            </a:r>
            <a:r>
              <a:rPr lang="es-ES_tradnl" sz="2200" dirty="0" smtClean="0"/>
              <a:t>La STC ni prohíbe ni reconoce como derecho, queda en manos del legislador.</a:t>
            </a:r>
          </a:p>
          <a:p>
            <a:pPr marL="0" indent="0">
              <a:buNone/>
            </a:pPr>
            <a:r>
              <a:rPr lang="es-ES" sz="2200" dirty="0" smtClean="0"/>
              <a:t>	La STC se basa en lo que llama “inter</a:t>
            </a:r>
            <a:r>
              <a:rPr lang="es-ES_tradnl" sz="2200" dirty="0" err="1" smtClean="0"/>
              <a:t>pretación</a:t>
            </a:r>
            <a:r>
              <a:rPr lang="es-ES_tradnl" sz="2200" dirty="0" smtClean="0"/>
              <a:t> evolutiva de la Constitución”.</a:t>
            </a:r>
            <a:endParaRPr lang="es-ES_tradnl" sz="2200" dirty="0"/>
          </a:p>
        </p:txBody>
      </p:sp>
    </p:spTree>
    <p:extLst>
      <p:ext uri="{BB962C8B-B14F-4D97-AF65-F5344CB8AC3E}">
        <p14:creationId xmlns:p14="http://schemas.microsoft.com/office/powerpoint/2010/main" val="21287452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sz="2200" dirty="0" smtClean="0"/>
              <a:t>4.3.2. La </a:t>
            </a:r>
            <a:r>
              <a:rPr lang="es-ES" sz="2200" dirty="0" err="1" smtClean="0"/>
              <a:t>uni</a:t>
            </a:r>
            <a:r>
              <a:rPr lang="es-ES_tradnl" sz="2200" dirty="0" err="1" smtClean="0"/>
              <a:t>ón</a:t>
            </a:r>
            <a:r>
              <a:rPr lang="es-ES_tradnl" sz="2200" dirty="0" smtClean="0"/>
              <a:t> homosexual tras la STC 198/2012, de 6 de noviembre</a:t>
            </a:r>
          </a:p>
          <a:p>
            <a:pPr marL="0" indent="0">
              <a:buNone/>
            </a:pPr>
            <a:r>
              <a:rPr lang="es-ES_tradnl" sz="2200" dirty="0"/>
              <a:t>	</a:t>
            </a:r>
            <a:r>
              <a:rPr lang="es-ES_tradnl" sz="2200" dirty="0" smtClean="0"/>
              <a:t>Voto particular </a:t>
            </a:r>
            <a:r>
              <a:rPr lang="es-ES_tradnl" sz="2200" dirty="0" err="1" smtClean="0"/>
              <a:t>Rodriguez</a:t>
            </a:r>
            <a:r>
              <a:rPr lang="es-ES_tradnl" sz="2200" dirty="0" smtClean="0"/>
              <a:t> Arribas</a:t>
            </a:r>
            <a:endParaRPr lang="es-ES_tradnl" sz="2200" dirty="0"/>
          </a:p>
        </p:txBody>
      </p:sp>
    </p:spTree>
    <p:extLst>
      <p:ext uri="{BB962C8B-B14F-4D97-AF65-F5344CB8AC3E}">
        <p14:creationId xmlns:p14="http://schemas.microsoft.com/office/powerpoint/2010/main" val="9927467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sz="2200" dirty="0" smtClean="0"/>
              <a:t>4.3.2. La </a:t>
            </a:r>
            <a:r>
              <a:rPr lang="es-ES" sz="2200" dirty="0" err="1" smtClean="0"/>
              <a:t>uni</a:t>
            </a:r>
            <a:r>
              <a:rPr lang="es-ES_tradnl" sz="2200" dirty="0" err="1" smtClean="0"/>
              <a:t>ón</a:t>
            </a:r>
            <a:r>
              <a:rPr lang="es-ES_tradnl" sz="2200" dirty="0" smtClean="0"/>
              <a:t> homosexual tras la STC 198/2012, de 6 de noviembre</a:t>
            </a:r>
          </a:p>
          <a:p>
            <a:pPr marL="0" indent="0">
              <a:buNone/>
            </a:pPr>
            <a:r>
              <a:rPr lang="es-ES_tradnl" sz="2200" dirty="0"/>
              <a:t>	</a:t>
            </a:r>
            <a:r>
              <a:rPr lang="es-ES_tradnl" sz="2200" dirty="0" smtClean="0"/>
              <a:t>Voto particular Ollero Tasara</a:t>
            </a:r>
            <a:endParaRPr lang="es-ES" sz="2200" dirty="0"/>
          </a:p>
        </p:txBody>
      </p:sp>
    </p:spTree>
    <p:extLst>
      <p:ext uri="{BB962C8B-B14F-4D97-AF65-F5344CB8AC3E}">
        <p14:creationId xmlns:p14="http://schemas.microsoft.com/office/powerpoint/2010/main" val="15361292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lnSpc>
                <a:spcPct val="90000"/>
              </a:lnSpc>
              <a:spcBef>
                <a:spcPct val="0"/>
              </a:spcBef>
            </a:pPr>
            <a:r>
              <a:rPr lang="es-ES_tradnl" sz="4400" b="1" dirty="0" smtClean="0"/>
              <a:t>4.3. Unión homosexual.</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buNone/>
            </a:pPr>
            <a:r>
              <a:rPr lang="es-ES" sz="2200" dirty="0" smtClean="0"/>
              <a:t>4.3.2. La </a:t>
            </a:r>
            <a:r>
              <a:rPr lang="es-ES" sz="2200" dirty="0" err="1" smtClean="0"/>
              <a:t>uni</a:t>
            </a:r>
            <a:r>
              <a:rPr lang="es-ES_tradnl" sz="2200" dirty="0" err="1" smtClean="0"/>
              <a:t>ón</a:t>
            </a:r>
            <a:r>
              <a:rPr lang="es-ES_tradnl" sz="2200" dirty="0" smtClean="0"/>
              <a:t> homosexual tras la STC 198/2012, de 6 de noviembre</a:t>
            </a:r>
          </a:p>
          <a:p>
            <a:pPr marL="0" indent="0">
              <a:buNone/>
            </a:pPr>
            <a:r>
              <a:rPr lang="es-ES_tradnl" sz="2200" dirty="0"/>
              <a:t>	</a:t>
            </a:r>
            <a:r>
              <a:rPr lang="es-ES_tradnl" sz="2200" dirty="0" smtClean="0"/>
              <a:t>Voto particular González Rivas</a:t>
            </a:r>
            <a:endParaRPr lang="es-ES" sz="2200" dirty="0"/>
          </a:p>
        </p:txBody>
      </p:sp>
    </p:spTree>
    <p:extLst>
      <p:ext uri="{BB962C8B-B14F-4D97-AF65-F5344CB8AC3E}">
        <p14:creationId xmlns:p14="http://schemas.microsoft.com/office/powerpoint/2010/main" val="8901171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5. Perspectivas.</a:t>
            </a:r>
            <a:endParaRPr lang="es-ES" dirty="0"/>
          </a:p>
        </p:txBody>
      </p:sp>
      <p:sp>
        <p:nvSpPr>
          <p:cNvPr id="3" name="Marcador de contenido 2"/>
          <p:cNvSpPr>
            <a:spLocks noGrp="1"/>
          </p:cNvSpPr>
          <p:nvPr>
            <p:ph idx="1"/>
          </p:nvPr>
        </p:nvSpPr>
        <p:spPr/>
        <p:txBody>
          <a:bodyPr>
            <a:noAutofit/>
          </a:bodyPr>
          <a:lstStyle/>
          <a:p>
            <a:pPr marL="514350" indent="-514350">
              <a:buFont typeface="+mj-lt"/>
              <a:buAutoNum type="arabicPeriod"/>
            </a:pPr>
            <a:r>
              <a:rPr lang="es-ES" sz="2200" dirty="0" smtClean="0"/>
              <a:t>El derecho a contraer matrimonio, derecho desfigurado o tumefacto.</a:t>
            </a:r>
          </a:p>
          <a:p>
            <a:pPr marL="514350" indent="-514350">
              <a:buFont typeface="+mj-lt"/>
              <a:buAutoNum type="arabicPeriod"/>
            </a:pPr>
            <a:r>
              <a:rPr lang="es-ES" sz="2200" dirty="0" smtClean="0"/>
              <a:t>¿</a:t>
            </a:r>
            <a:r>
              <a:rPr lang="es-ES" sz="2200" dirty="0" err="1" smtClean="0"/>
              <a:t>Qu</a:t>
            </a:r>
            <a:r>
              <a:rPr lang="es-ES_tradnl" sz="2200" dirty="0" smtClean="0"/>
              <a:t>é queda del derecho al matrimonio tal y como se venía interpretando?</a:t>
            </a:r>
          </a:p>
          <a:p>
            <a:pPr marL="514350" indent="-514350">
              <a:buFont typeface="+mj-lt"/>
              <a:buAutoNum type="arabicPeriod"/>
            </a:pPr>
            <a:r>
              <a:rPr lang="es-ES_tradnl" sz="2200" dirty="0" smtClean="0"/>
              <a:t>¿Qué pueden hacer quienes discrepan?</a:t>
            </a:r>
          </a:p>
          <a:p>
            <a:pPr marL="0" indent="0">
              <a:buNone/>
            </a:pPr>
            <a:r>
              <a:rPr lang="es-ES_tradnl" sz="2200" dirty="0"/>
              <a:t>	</a:t>
            </a:r>
            <a:r>
              <a:rPr lang="es-ES_tradnl" sz="2200" dirty="0" smtClean="0"/>
              <a:t>Estrategia: insistencia y paciencia.</a:t>
            </a:r>
          </a:p>
          <a:p>
            <a:pPr marL="0" indent="0">
              <a:buNone/>
            </a:pPr>
            <a:r>
              <a:rPr lang="es-ES_tradnl" sz="2200" dirty="0"/>
              <a:t>	T</a:t>
            </a:r>
            <a:r>
              <a:rPr lang="es-ES_tradnl" sz="2200" dirty="0" smtClean="0"/>
              <a:t>áctica posible:</a:t>
            </a:r>
          </a:p>
          <a:p>
            <a:pPr marL="1428750" lvl="2" indent="-514350">
              <a:buFont typeface="+mj-lt"/>
              <a:buAutoNum type="alphaLcParenR"/>
            </a:pPr>
            <a:r>
              <a:rPr lang="es-ES" sz="2200" dirty="0" smtClean="0"/>
              <a:t>Matrimonio civil indisoluble establecido como </a:t>
            </a:r>
            <a:r>
              <a:rPr lang="es-ES" sz="2200" dirty="0" err="1" smtClean="0"/>
              <a:t>opci</a:t>
            </a:r>
            <a:r>
              <a:rPr lang="es-ES_tradnl" sz="2200" dirty="0" err="1" smtClean="0"/>
              <a:t>ón</a:t>
            </a:r>
            <a:r>
              <a:rPr lang="es-ES_tradnl" sz="2200" dirty="0" smtClean="0"/>
              <a:t> por el legislador</a:t>
            </a:r>
          </a:p>
          <a:p>
            <a:pPr marL="1428750" lvl="2" indent="-514350">
              <a:buFont typeface="+mj-lt"/>
              <a:buAutoNum type="alphaLcParenR"/>
            </a:pPr>
            <a:r>
              <a:rPr lang="es-ES_tradnl" sz="2200" dirty="0" smtClean="0"/>
              <a:t>Indisolubilidad construida por los contrayentes en virtud del Art. 1255 del Código Civil</a:t>
            </a:r>
            <a:endParaRPr lang="es-ES" sz="2200" dirty="0"/>
          </a:p>
        </p:txBody>
      </p:sp>
    </p:spTree>
    <p:extLst>
      <p:ext uri="{BB962C8B-B14F-4D97-AF65-F5344CB8AC3E}">
        <p14:creationId xmlns:p14="http://schemas.microsoft.com/office/powerpoint/2010/main" val="2357457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5. Perspectivas.</a:t>
            </a:r>
            <a:endParaRPr lang="es-ES" dirty="0"/>
          </a:p>
        </p:txBody>
      </p:sp>
      <p:sp>
        <p:nvSpPr>
          <p:cNvPr id="3" name="Marcador de contenido 2"/>
          <p:cNvSpPr>
            <a:spLocks noGrp="1"/>
          </p:cNvSpPr>
          <p:nvPr>
            <p:ph idx="1"/>
          </p:nvPr>
        </p:nvSpPr>
        <p:spPr/>
        <p:txBody>
          <a:bodyPr>
            <a:normAutofit lnSpcReduction="10000"/>
          </a:bodyPr>
          <a:lstStyle/>
          <a:p>
            <a:pPr marL="514350" indent="-514350">
              <a:buFont typeface="+mj-lt"/>
              <a:buAutoNum type="arabicPeriod" startAt="3"/>
            </a:pPr>
            <a:r>
              <a:rPr lang="es-ES_tradnl" sz="2200" dirty="0" smtClean="0"/>
              <a:t>¿Qué pueden hacer quienes discrepan?</a:t>
            </a:r>
          </a:p>
          <a:p>
            <a:pPr marL="0" indent="0">
              <a:buNone/>
            </a:pPr>
            <a:r>
              <a:rPr lang="es-ES_tradnl" sz="2200" dirty="0"/>
              <a:t>	</a:t>
            </a:r>
            <a:r>
              <a:rPr lang="es-ES_tradnl" sz="2200" dirty="0" smtClean="0"/>
              <a:t>Táctica posible:</a:t>
            </a:r>
          </a:p>
          <a:p>
            <a:pPr marL="1428750" lvl="2" indent="-514350">
              <a:buFont typeface="+mj-lt"/>
              <a:buAutoNum type="alphaLcParenR"/>
            </a:pPr>
            <a:r>
              <a:rPr lang="es-ES" sz="2200" dirty="0" smtClean="0"/>
              <a:t>Matrimonio civil indisoluble establecido como </a:t>
            </a:r>
            <a:r>
              <a:rPr lang="es-ES" sz="2200" dirty="0" err="1" smtClean="0"/>
              <a:t>opci</a:t>
            </a:r>
            <a:r>
              <a:rPr lang="es-ES_tradnl" sz="2200" dirty="0" err="1" smtClean="0"/>
              <a:t>ón</a:t>
            </a:r>
            <a:r>
              <a:rPr lang="es-ES_tradnl" sz="2200" dirty="0" smtClean="0"/>
              <a:t> por el legislador.</a:t>
            </a:r>
          </a:p>
          <a:p>
            <a:pPr marL="1428750" lvl="2" indent="-514350">
              <a:buFont typeface="+mj-lt"/>
              <a:buAutoNum type="alphaLcParenR"/>
            </a:pPr>
            <a:r>
              <a:rPr lang="es-ES_tradnl" sz="2200" dirty="0" smtClean="0"/>
              <a:t>Indisolubilidad construida por los contrayentes en virtud del Art. 1255 del Código Civil.</a:t>
            </a:r>
          </a:p>
          <a:p>
            <a:pPr marL="914400" lvl="2" indent="0">
              <a:buNone/>
            </a:pPr>
            <a:r>
              <a:rPr lang="es-ES" sz="2200" b="1" dirty="0" smtClean="0"/>
              <a:t>	1.255</a:t>
            </a:r>
            <a:r>
              <a:rPr lang="es-ES" sz="2200" b="1" dirty="0"/>
              <a:t>.</a:t>
            </a:r>
            <a:r>
              <a:rPr lang="es-ES" sz="2200" dirty="0"/>
              <a:t> Los contratantes pueden establecer los pactos, cláusulas y condiciones que </a:t>
            </a:r>
            <a:r>
              <a:rPr lang="es-ES" sz="2200" dirty="0" smtClean="0"/>
              <a:t>	tengan </a:t>
            </a:r>
            <a:r>
              <a:rPr lang="es-ES" sz="2200" dirty="0"/>
              <a:t>por </a:t>
            </a:r>
            <a:r>
              <a:rPr lang="es-ES" sz="2200" dirty="0" smtClean="0"/>
              <a:t>conveniente, siempre </a:t>
            </a:r>
            <a:r>
              <a:rPr lang="es-ES" sz="2200" dirty="0"/>
              <a:t>que no sean contrarios a las leyes, a la moral </a:t>
            </a:r>
            <a:r>
              <a:rPr lang="es-ES" sz="2200" dirty="0" smtClean="0"/>
              <a:t>ni al </a:t>
            </a:r>
            <a:r>
              <a:rPr lang="es-ES" sz="2200" dirty="0"/>
              <a:t>orden público.</a:t>
            </a:r>
          </a:p>
          <a:p>
            <a:pPr marL="914400" lvl="2" indent="0">
              <a:buNone/>
            </a:pPr>
            <a:endParaRPr lang="es-ES" dirty="0"/>
          </a:p>
        </p:txBody>
      </p:sp>
    </p:spTree>
    <p:extLst>
      <p:ext uri="{BB962C8B-B14F-4D97-AF65-F5344CB8AC3E}">
        <p14:creationId xmlns:p14="http://schemas.microsoft.com/office/powerpoint/2010/main" val="8266414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5. Perspectivas.</a:t>
            </a:r>
            <a:endParaRPr lang="es-ES" dirty="0"/>
          </a:p>
        </p:txBody>
      </p:sp>
      <p:sp>
        <p:nvSpPr>
          <p:cNvPr id="3" name="Marcador de contenido 2"/>
          <p:cNvSpPr>
            <a:spLocks noGrp="1"/>
          </p:cNvSpPr>
          <p:nvPr>
            <p:ph idx="1"/>
          </p:nvPr>
        </p:nvSpPr>
        <p:spPr/>
        <p:txBody>
          <a:bodyPr>
            <a:normAutofit/>
          </a:bodyPr>
          <a:lstStyle/>
          <a:p>
            <a:pPr marL="514350" indent="-514350">
              <a:buFont typeface="+mj-lt"/>
              <a:buAutoNum type="arabicPeriod" startAt="3"/>
            </a:pPr>
            <a:r>
              <a:rPr lang="es-ES_tradnl" sz="2200" dirty="0" smtClean="0"/>
              <a:t>¿Qué pueden hacer quienes discrepan?</a:t>
            </a:r>
          </a:p>
          <a:p>
            <a:pPr marL="0" indent="0">
              <a:buNone/>
            </a:pPr>
            <a:r>
              <a:rPr lang="es-ES_tradnl" sz="2200" dirty="0"/>
              <a:t>	</a:t>
            </a:r>
            <a:r>
              <a:rPr lang="es-ES_tradnl" sz="2200" dirty="0" smtClean="0"/>
              <a:t>Táctica posible:</a:t>
            </a:r>
          </a:p>
          <a:p>
            <a:pPr marL="1371600" lvl="2" indent="-457200">
              <a:buFont typeface="+mj-lt"/>
              <a:buAutoNum type="alphaLcParenR" startAt="3"/>
            </a:pPr>
            <a:r>
              <a:rPr lang="es-ES" sz="2200" dirty="0" smtClean="0"/>
              <a:t>Que las diferentes personas contraigan matrimonio de acuerdo con un estatuto personal que se corresponda con su </a:t>
            </a:r>
            <a:r>
              <a:rPr lang="es-ES" sz="2200" dirty="0" err="1" smtClean="0"/>
              <a:t>confesi</a:t>
            </a:r>
            <a:r>
              <a:rPr lang="es-ES_tradnl" sz="2200" dirty="0" err="1" smtClean="0"/>
              <a:t>ón</a:t>
            </a:r>
            <a:r>
              <a:rPr lang="es-ES_tradnl" sz="2200" dirty="0" smtClean="0"/>
              <a:t> religiosa (profesor italiano Silvio Ferrari)</a:t>
            </a:r>
            <a:endParaRPr lang="es-ES" sz="2200" dirty="0"/>
          </a:p>
        </p:txBody>
      </p:sp>
    </p:spTree>
    <p:extLst>
      <p:ext uri="{BB962C8B-B14F-4D97-AF65-F5344CB8AC3E}">
        <p14:creationId xmlns:p14="http://schemas.microsoft.com/office/powerpoint/2010/main" val="16175748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spTree>
    <p:extLst>
      <p:ext uri="{BB962C8B-B14F-4D97-AF65-F5344CB8AC3E}">
        <p14:creationId xmlns:p14="http://schemas.microsoft.com/office/powerpoint/2010/main" val="42735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2. Antecedentes.</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514350" indent="-514350">
              <a:buFont typeface="+mj-lt"/>
              <a:buAutoNum type="arabicPeriod" startAt="2"/>
            </a:pPr>
            <a:r>
              <a:rPr lang="es-ES" dirty="0" smtClean="0"/>
              <a:t>Constitucionalismo </a:t>
            </a:r>
            <a:r>
              <a:rPr lang="es-ES" dirty="0" err="1" smtClean="0"/>
              <a:t>hist</a:t>
            </a:r>
            <a:r>
              <a:rPr lang="es-ES_tradnl" dirty="0" err="1" smtClean="0"/>
              <a:t>órico</a:t>
            </a:r>
            <a:r>
              <a:rPr lang="es-ES_tradnl" dirty="0" smtClean="0"/>
              <a:t> </a:t>
            </a:r>
            <a:r>
              <a:rPr lang="es-ES" dirty="0" smtClean="0"/>
              <a:t>español</a:t>
            </a:r>
          </a:p>
          <a:p>
            <a:pPr marL="514350" indent="-514350">
              <a:buFont typeface="+mj-lt"/>
              <a:buAutoNum type="arabicPeriod" startAt="2"/>
            </a:pPr>
            <a:endParaRPr lang="es-ES" dirty="0" smtClean="0"/>
          </a:p>
          <a:p>
            <a:pPr marL="457200" lvl="1" indent="0">
              <a:buNone/>
            </a:pPr>
            <a:r>
              <a:rPr lang="es-ES_tradnl" dirty="0" smtClean="0"/>
              <a:t>	</a:t>
            </a:r>
            <a:r>
              <a:rPr lang="es-ES_tradnl" sz="2200" dirty="0" smtClean="0"/>
              <a:t>Se abre en 1812</a:t>
            </a:r>
          </a:p>
          <a:p>
            <a:pPr marL="457200" lvl="1" indent="0">
              <a:buNone/>
            </a:pPr>
            <a:endParaRPr lang="es-ES_tradnl" sz="2200" dirty="0" smtClean="0"/>
          </a:p>
          <a:p>
            <a:pPr marL="457200" lvl="1" indent="0">
              <a:buNone/>
            </a:pPr>
            <a:r>
              <a:rPr lang="es-ES_tradnl" sz="2200" dirty="0" smtClean="0"/>
              <a:t>	Desconoció a la familia hasta la Constitución de la II República de 1931</a:t>
            </a:r>
          </a:p>
          <a:p>
            <a:pPr marL="457200" lvl="1" indent="0">
              <a:buNone/>
            </a:pPr>
            <a:endParaRPr lang="es-ES_tradnl" sz="2200" dirty="0" smtClean="0"/>
          </a:p>
          <a:p>
            <a:pPr marL="457200" lvl="1" indent="0">
              <a:buNone/>
            </a:pPr>
            <a:r>
              <a:rPr lang="es-ES_tradnl" sz="2200" dirty="0" smtClean="0"/>
              <a:t>	La Constitución de la II República parte del concepto familiar que hemos expuesto</a:t>
            </a:r>
          </a:p>
          <a:p>
            <a:pPr marL="457200" lvl="1" indent="0">
              <a:buNone/>
            </a:pPr>
            <a:endParaRPr lang="es-ES_tradnl" dirty="0" smtClean="0"/>
          </a:p>
        </p:txBody>
      </p:sp>
    </p:spTree>
    <p:extLst>
      <p:ext uri="{BB962C8B-B14F-4D97-AF65-F5344CB8AC3E}">
        <p14:creationId xmlns:p14="http://schemas.microsoft.com/office/powerpoint/2010/main" val="1209425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2. Antecedentes.</a:t>
            </a:r>
            <a:endParaRPr lang="es-ES" dirty="0"/>
          </a:p>
        </p:txBody>
      </p:sp>
      <p:sp>
        <p:nvSpPr>
          <p:cNvPr id="3" name="Marcador de contenido 2"/>
          <p:cNvSpPr>
            <a:spLocks noGrp="1"/>
          </p:cNvSpPr>
          <p:nvPr>
            <p:ph idx="1"/>
          </p:nvPr>
        </p:nvSpPr>
        <p:spPr/>
        <p:txBody>
          <a:bodyPr>
            <a:normAutofit fontScale="85000" lnSpcReduction="10000"/>
          </a:bodyPr>
          <a:lstStyle/>
          <a:p>
            <a:pPr marL="457200" lvl="1" indent="0">
              <a:buNone/>
            </a:pPr>
            <a:r>
              <a:rPr lang="es-ES_tradnl" sz="3100" b="1" dirty="0" smtClean="0"/>
              <a:t>Art. 43 Constitución de 1931</a:t>
            </a:r>
          </a:p>
          <a:p>
            <a:pPr marL="0" indent="0">
              <a:buNone/>
            </a:pPr>
            <a:r>
              <a:rPr lang="es-ES_tradnl" dirty="0" smtClean="0"/>
              <a:t>“La </a:t>
            </a:r>
            <a:r>
              <a:rPr lang="es-ES_tradnl" dirty="0"/>
              <a:t>familia esta bajo la salvaguardia especial del Estado. El matrimonio se funda en la igualdad de derechos para ambos sexos y podrá disolverse por mutuo disenso o a petición de cualquiera de los cónyuges, con alegación en este caso de justa causa.</a:t>
            </a:r>
            <a:endParaRPr lang="es-ES" dirty="0"/>
          </a:p>
          <a:p>
            <a:pPr marL="0" indent="0">
              <a:buNone/>
            </a:pPr>
            <a:r>
              <a:rPr lang="es-ES_tradnl" dirty="0"/>
              <a:t>Los padres están obligados a alimentar, asistir, educar e instruir a sus hijos. El Estado velará por el cumplimiento de estos deberes y se obliga subsidiariamente a su ejecución.</a:t>
            </a:r>
            <a:endParaRPr lang="es-ES" dirty="0"/>
          </a:p>
          <a:p>
            <a:pPr marL="0" indent="0">
              <a:buNone/>
            </a:pPr>
            <a:r>
              <a:rPr lang="es-ES_tradnl" dirty="0"/>
              <a:t>Los padres tienen para con los hijos habidos fuera del matrimonio los mismos deberes que respecto de los nacidos en el.</a:t>
            </a:r>
            <a:endParaRPr lang="es-ES" dirty="0"/>
          </a:p>
          <a:p>
            <a:pPr marL="0" indent="0">
              <a:buNone/>
            </a:pPr>
            <a:r>
              <a:rPr lang="es-ES_tradnl" dirty="0"/>
              <a:t>Las leyes civiles regularán la investigación de la paternidad.</a:t>
            </a:r>
            <a:endParaRPr lang="es-ES" dirty="0"/>
          </a:p>
          <a:p>
            <a:pPr marL="0" indent="0">
              <a:buNone/>
            </a:pPr>
            <a:r>
              <a:rPr lang="es-ES_tradnl" dirty="0"/>
              <a:t>No podrán consignarse declaración alguna sobre la legitimidad o ilegitimidad de los nacimientos ni sobre el estado civil de los padres en las actas de inscripción ni en filiación alguna.</a:t>
            </a:r>
            <a:endParaRPr lang="es-ES" dirty="0"/>
          </a:p>
          <a:p>
            <a:pPr marL="0" indent="0">
              <a:buNone/>
            </a:pPr>
            <a:r>
              <a:rPr lang="es-ES_tradnl" dirty="0"/>
              <a:t>El Estado prestará asistencia a los enfermos y ancianos, protección a la maternidad y a la infancia, haciendo suya la Declaración de Ginebra o tabla de derechos del niño”.</a:t>
            </a:r>
            <a:endParaRPr lang="es-ES" dirty="0"/>
          </a:p>
          <a:p>
            <a:pPr marL="457200" lvl="1" indent="0">
              <a:buNone/>
            </a:pPr>
            <a:endParaRPr lang="es-ES_tradnl" dirty="0" smtClean="0"/>
          </a:p>
        </p:txBody>
      </p:sp>
    </p:spTree>
    <p:extLst>
      <p:ext uri="{BB962C8B-B14F-4D97-AF65-F5344CB8AC3E}">
        <p14:creationId xmlns:p14="http://schemas.microsoft.com/office/powerpoint/2010/main" val="461152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endParaRPr lang="es-ES" dirty="0"/>
          </a:p>
        </p:txBody>
      </p:sp>
      <p:sp>
        <p:nvSpPr>
          <p:cNvPr id="3" name="Marcador de contenido 2"/>
          <p:cNvSpPr>
            <a:spLocks noGrp="1"/>
          </p:cNvSpPr>
          <p:nvPr>
            <p:ph idx="1"/>
          </p:nvPr>
        </p:nvSpPr>
        <p:spPr/>
        <p:txBody>
          <a:bodyPr/>
          <a:lstStyle/>
          <a:p>
            <a:pPr marL="514350" indent="-514350">
              <a:buFont typeface="+mj-lt"/>
              <a:buAutoNum type="arabicPeriod"/>
            </a:pPr>
            <a:r>
              <a:rPr lang="es-ES" dirty="0" smtClean="0"/>
              <a:t>Sustantivo “familia” dos veces</a:t>
            </a:r>
          </a:p>
          <a:p>
            <a:pPr marL="514350" indent="-514350">
              <a:buFont typeface="+mj-lt"/>
              <a:buAutoNum type="arabicPeriod"/>
            </a:pPr>
            <a:endParaRPr lang="es-ES" dirty="0" smtClean="0"/>
          </a:p>
          <a:p>
            <a:pPr marL="514350" indent="-514350">
              <a:buFont typeface="+mj-lt"/>
              <a:buAutoNum type="arabicPeriod"/>
            </a:pPr>
            <a:r>
              <a:rPr lang="es-ES" dirty="0" smtClean="0"/>
              <a:t>Adjetivo “familiar” otras dos veces</a:t>
            </a:r>
          </a:p>
          <a:p>
            <a:pPr marL="514350" indent="-514350">
              <a:buFont typeface="+mj-lt"/>
              <a:buAutoNum type="arabicPeriod"/>
            </a:pPr>
            <a:endParaRPr lang="es-ES" dirty="0" smtClean="0"/>
          </a:p>
          <a:p>
            <a:pPr marL="514350" indent="-514350">
              <a:buFont typeface="+mj-lt"/>
              <a:buAutoNum type="arabicPeriod"/>
            </a:pPr>
            <a:r>
              <a:rPr lang="es-ES" dirty="0" smtClean="0"/>
              <a:t>Existen otros preceptos que inciden en la materia</a:t>
            </a:r>
            <a:endParaRPr lang="es-ES" dirty="0"/>
          </a:p>
        </p:txBody>
      </p:sp>
    </p:spTree>
    <p:extLst>
      <p:ext uri="{BB962C8B-B14F-4D97-AF65-F5344CB8AC3E}">
        <p14:creationId xmlns:p14="http://schemas.microsoft.com/office/powerpoint/2010/main" val="206911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b="1" dirty="0" smtClean="0"/>
              <a:t>	Artículo 39</a:t>
            </a:r>
            <a:endParaRPr lang="es-ES" dirty="0"/>
          </a:p>
          <a:p>
            <a:pPr marL="0" indent="0">
              <a:buNone/>
            </a:pPr>
            <a:r>
              <a:rPr lang="es-ES" dirty="0" smtClean="0"/>
              <a:t>	1</a:t>
            </a:r>
            <a:r>
              <a:rPr lang="es-ES" dirty="0"/>
              <a:t>. Los poderes públicos aseguran la protección social, económica y jurídica de la familia</a:t>
            </a:r>
            <a:r>
              <a:rPr lang="es-ES" dirty="0" smtClean="0"/>
              <a:t>.</a:t>
            </a:r>
          </a:p>
          <a:p>
            <a:pPr marL="0" indent="0">
              <a:buNone/>
            </a:pPr>
            <a:r>
              <a:rPr lang="es-ES" dirty="0"/>
              <a:t>	</a:t>
            </a:r>
            <a:endParaRPr lang="es-ES" dirty="0" smtClean="0"/>
          </a:p>
          <a:p>
            <a:pPr marL="0" indent="0">
              <a:buNone/>
            </a:pPr>
            <a:r>
              <a:rPr lang="es-ES" dirty="0"/>
              <a:t>	</a:t>
            </a:r>
            <a:r>
              <a:rPr lang="es-ES" dirty="0" smtClean="0"/>
              <a:t>Este Derecho no es susceptible de recurso de amparo ante el Tribunal Constitucional porque la </a:t>
            </a:r>
            <a:r>
              <a:rPr lang="es-ES" dirty="0" err="1" smtClean="0"/>
              <a:t>Constituci</a:t>
            </a:r>
            <a:r>
              <a:rPr lang="es-ES_tradnl" dirty="0" err="1" smtClean="0"/>
              <a:t>ón</a:t>
            </a:r>
            <a:r>
              <a:rPr lang="es-ES_tradnl" dirty="0" smtClean="0"/>
              <a:t> lo excluye (Art. 53.2 CE) y el Tribunal Constitucional lo ha confirmado: ATC 241/1985, de 17 de abril.</a:t>
            </a:r>
            <a:endParaRPr lang="es-ES" dirty="0"/>
          </a:p>
          <a:p>
            <a:pPr marL="514350" indent="-514350">
              <a:buFont typeface="+mj-lt"/>
              <a:buAutoNum type="arabicPeriod"/>
            </a:pPr>
            <a:endParaRPr lang="es-ES" dirty="0"/>
          </a:p>
        </p:txBody>
      </p:sp>
    </p:spTree>
    <p:extLst>
      <p:ext uri="{BB962C8B-B14F-4D97-AF65-F5344CB8AC3E}">
        <p14:creationId xmlns:p14="http://schemas.microsoft.com/office/powerpoint/2010/main" val="1637840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3. Constitución vigente.</a:t>
            </a:r>
            <a:r>
              <a:rPr lang="es-ES" dirty="0" smtClean="0"/>
              <a:t/>
            </a:r>
            <a:br>
              <a:rPr lang="es-ES" dirty="0" smtClean="0"/>
            </a:br>
            <a:endParaRPr lang="es-ES" dirty="0"/>
          </a:p>
        </p:txBody>
      </p:sp>
      <p:sp>
        <p:nvSpPr>
          <p:cNvPr id="3" name="Marcador de contenido 2"/>
          <p:cNvSpPr>
            <a:spLocks noGrp="1"/>
          </p:cNvSpPr>
          <p:nvPr>
            <p:ph idx="1"/>
          </p:nvPr>
        </p:nvSpPr>
        <p:spPr/>
        <p:txBody>
          <a:bodyPr/>
          <a:lstStyle/>
          <a:p>
            <a:pPr marL="0" indent="0">
              <a:buNone/>
            </a:pPr>
            <a:r>
              <a:rPr lang="es-ES" b="1" dirty="0" smtClean="0"/>
              <a:t>	Artículo 35</a:t>
            </a:r>
            <a:endParaRPr lang="es-ES" dirty="0"/>
          </a:p>
          <a:p>
            <a:pPr marL="0" indent="0">
              <a:buNone/>
            </a:pPr>
            <a:r>
              <a:rPr lang="es-ES" dirty="0" smtClean="0"/>
              <a:t>	1. Todos </a:t>
            </a:r>
            <a:r>
              <a:rPr lang="es-ES" dirty="0"/>
              <a:t>los españoles tienen el deber de trabajar y el derecho al trabajo, a la libre elección de profesión u oficio, a la promoción a través del trabajo y a una remuneración suficiente para satisfacer sus necesidades y las de su familia, sin que en ningún caso pueda hacerse discriminación por razón de sexo.</a:t>
            </a:r>
          </a:p>
          <a:p>
            <a:pPr marL="514350" indent="-514350">
              <a:buFont typeface="+mj-lt"/>
              <a:buAutoNum type="arabicPeriod"/>
            </a:pPr>
            <a:endParaRPr lang="es-ES" dirty="0"/>
          </a:p>
        </p:txBody>
      </p:sp>
    </p:spTree>
    <p:extLst>
      <p:ext uri="{BB962C8B-B14F-4D97-AF65-F5344CB8AC3E}">
        <p14:creationId xmlns:p14="http://schemas.microsoft.com/office/powerpoint/2010/main" val="1623804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189</TotalTime>
  <Words>1372</Words>
  <Application>Microsoft Macintosh PowerPoint</Application>
  <PresentationFormat>Panorámica</PresentationFormat>
  <Paragraphs>326</Paragraphs>
  <Slides>49</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49</vt:i4>
      </vt:variant>
    </vt:vector>
  </HeadingPairs>
  <TitlesOfParts>
    <vt:vector size="55" baseType="lpstr">
      <vt:lpstr>Arial</vt:lpstr>
      <vt:lpstr>Calibri</vt:lpstr>
      <vt:lpstr>Trebuchet MS</vt:lpstr>
      <vt:lpstr>Wingdings</vt:lpstr>
      <vt:lpstr>Wingdings 3</vt:lpstr>
      <vt:lpstr>Faceta</vt:lpstr>
      <vt:lpstr>FAMILIA, MATRIMONIO Y CONSTITUCIÓN EN ESPAÑA</vt:lpstr>
      <vt:lpstr>ÍNDICE</vt:lpstr>
      <vt:lpstr>1. Familia y Constitución: nociones y objeto del trabajo. </vt:lpstr>
      <vt:lpstr>2. Antecedentes.</vt:lpstr>
      <vt:lpstr>2. Antecedentes. </vt:lpstr>
      <vt:lpstr>2. Antecedentes.</vt:lpstr>
      <vt:lpstr>3. Constitución vigente.</vt:lpstr>
      <vt:lpstr>3. Constitución vigente. </vt:lpstr>
      <vt:lpstr>3. Constitución vigente. </vt:lpstr>
      <vt:lpstr>3. Constitución vigente. </vt:lpstr>
      <vt:lpstr>3. Constitución vigente. </vt:lpstr>
      <vt:lpstr>3. Constitución vigente. </vt:lpstr>
      <vt:lpstr>3. Constitución vigente. </vt:lpstr>
      <vt:lpstr>3. Constitución vigente. </vt:lpstr>
      <vt:lpstr>3. Constitución vigente. </vt:lpstr>
      <vt:lpstr>3. Constitución vigente. </vt:lpstr>
      <vt:lpstr>4. Valoración de la regulación constitucional. </vt:lpstr>
      <vt:lpstr>4. Valoración de la regulación constitucional. </vt:lpstr>
      <vt:lpstr>4. Valoración de la regulación constitucional. </vt:lpstr>
      <vt:lpstr>4. Valoración de la regulación constitucional.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4.1. Vinculación entre matrimonio y familia. </vt:lpstr>
      <vt:lpstr>4.2. Divorcio. </vt:lpstr>
      <vt:lpstr>4.2. Divorcio.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4.3. Unión homosexual. </vt:lpstr>
      <vt:lpstr>5. Perspectivas.</vt:lpstr>
      <vt:lpstr>5. Perspectivas.</vt:lpstr>
      <vt:lpstr>5. Perspectivas.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FAMILIA, MATRIMONIO Y CONSTITUCIÓN EN ESPAÑA</dc:title>
  <dc:creator>Usuario de Microsoft Office</dc:creator>
  <cp:lastModifiedBy>Usuario de Microsoft Office</cp:lastModifiedBy>
  <cp:revision>22</cp:revision>
  <dcterms:created xsi:type="dcterms:W3CDTF">2015-05-17T09:42:42Z</dcterms:created>
  <dcterms:modified xsi:type="dcterms:W3CDTF">2015-05-24T21:39:12Z</dcterms:modified>
</cp:coreProperties>
</file>